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slides/charts/chart1.xml" ContentType="application/vnd.openxmlformats-officedocument.drawingml.chart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slides/charts/chart2.xml" ContentType="application/vnd.openxmlformats-officedocument.drawingml.chart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slides/charts/chart3.xml" ContentType="application/vnd.openxmlformats-officedocument.drawingml.chart+xml"/>
  <Override PartName="/ppt/slides/charts/chart4.xml" ContentType="application/vnd.openxmlformats-officedocument.drawingml.chart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slides/charts/chart5.xml" ContentType="application/vnd.openxmlformats-officedocument.drawingml.chart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slides/charts/chart6.xml" ContentType="application/vnd.openxmlformats-officedocument.drawingml.chart+xml"/>
  <Override PartName="/ppt/slides/charts/chart7.xml" ContentType="application/vnd.openxmlformats-officedocument.drawingml.chart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slides/charts/chart8.xml" ContentType="application/vnd.openxmlformats-officedocument.drawingml.chart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slides/charts/chart9.xml" ContentType="application/vnd.openxmlformats-officedocument.drawingml.chart+xml"/>
  <Override PartName="/ppt/slides/charts/chart10.xml" ContentType="application/vnd.openxmlformats-officedocument.drawingml.chart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slides/charts/chart11.xml" ContentType="application/vnd.openxmlformats-officedocument.drawingml.chart+xml"/>
  <Override PartName="/ppt/slides/charts/chart12.xml" ContentType="application/vnd.openxmlformats-officedocument.drawingml.chart+xml"/>
  <Override PartName="/ppt/slides/charts/chart13.xml" ContentType="application/vnd.openxmlformats-officedocument.drawingml.chart+xml"/>
  <Override PartName="/ppt/slides/charts/chart14.xml" ContentType="application/vnd.openxmlformats-officedocument.drawingml.chart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slides/charts/chart15.xml" ContentType="application/vnd.openxmlformats-officedocument.drawingml.chart+xml"/>
  <Override PartName="/ppt/slides/charts/chart16.xml" ContentType="application/vnd.openxmlformats-officedocument.drawingml.chart+xml"/>
  <Override PartName="/ppt/slides/charts/chart17.xml" ContentType="application/vnd.openxmlformats-officedocument.drawingml.chart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slides/charts/chart18.xml" ContentType="application/vnd.openxmlformats-officedocument.drawingml.chart+xml"/>
  <Override PartName="/ppt/slides/charts/chart19.xml" ContentType="application/vnd.openxmlformats-officedocument.drawingml.chart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slides/charts/chart20.xml" ContentType="application/vnd.openxmlformats-officedocument.drawingml.chart+xml"/>
  <Override PartName="/ppt/slides/charts/chart21.xml" ContentType="application/vnd.openxmlformats-officedocument.drawingml.chart+xml"/>
  <Override PartName="/ppt/slides/charts/chart22.xml" ContentType="application/vnd.openxmlformats-officedocument.drawingml.chart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slides/charts/chart23.xml" ContentType="application/vnd.openxmlformats-officedocument.drawingml.chart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slides/charts/chart24.xml" ContentType="application/vnd.openxmlformats-officedocument.drawingml.chart+xml"/>
  <Override PartName="/ppt/slides/charts/chart25.xml" ContentType="application/vnd.openxmlformats-officedocument.drawingml.chart+xml"/>
  <Override PartName="/ppt/slides/charts/chart26.xml" ContentType="application/vnd.openxmlformats-officedocument.drawingml.chart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slides/charts/chart27.xml" ContentType="application/vnd.openxmlformats-officedocument.drawingml.chart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slides/charts/chart28.xml" ContentType="application/vnd.openxmlformats-officedocument.drawingml.chart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slides/charts/chart29.xml" ContentType="application/vnd.openxmlformats-officedocument.drawingml.chart+xml"/>
  <Override PartName="/ppt/slides/charts/chart30.xml" ContentType="application/vnd.openxmlformats-officedocument.drawingml.chart+xml"/>
  <Override PartName="/ppt/slides/charts/chart31.xml" ContentType="application/vnd.openxmlformats-officedocument.drawingml.chart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slides/charts/chart32.xml" ContentType="application/vnd.openxmlformats-officedocument.drawingml.chart+xml"/>
  <Override PartName="/ppt/slides/charts/chart33.xml" ContentType="application/vnd.openxmlformats-officedocument.drawingml.chart+xml"/>
  <Override PartName="/ppt/slides/charts/chart34.xml" ContentType="application/vnd.openxmlformats-officedocument.drawingml.chart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slides/charts/chart35.xml" ContentType="application/vnd.openxmlformats-officedocument.drawingml.chart+xml"/>
  <Override PartName="/ppt/slides/charts/chart36.xml" ContentType="application/vnd.openxmlformats-officedocument.drawingml.chart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slides/charts/chart37.xml" ContentType="application/vnd.openxmlformats-officedocument.drawingml.chart+xml"/>
  <Override PartName="/ppt/slides/charts/chart38.xml" ContentType="application/vnd.openxmlformats-officedocument.drawingml.chart+xml"/>
  <Override PartName="/ppt/slides/charts/chart39.xml" ContentType="application/vnd.openxmlformats-officedocument.drawingml.chart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slides/charts/chart40.xml" ContentType="application/vnd.openxmlformats-officedocument.drawingml.chart+xml"/>
  <Override PartName="/ppt/slides/charts/chart41.xml" ContentType="application/vnd.openxmlformats-officedocument.drawingml.chart+xml"/>
  <Override PartName="/ppt/slides/charts/chart42.xml" ContentType="application/vnd.openxmlformats-officedocument.drawingml.chart+xml"/>
  <Override PartName="/ppt/slides/charts/chart43.xml" ContentType="application/vnd.openxmlformats-officedocument.drawingml.chart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slides/charts/chart44.xml" ContentType="application/vnd.openxmlformats-officedocument.drawingml.chart+xml"/>
  <Override PartName="/ppt/slides/charts/chart45.xml" ContentType="application/vnd.openxmlformats-officedocument.drawingml.chart+xml"/>
  <Override PartName="/ppt/slides/charts/chart46.xml" ContentType="application/vnd.openxmlformats-officedocument.drawingml.chart+xml"/>
  <Override PartName="/ppt/slides/charts/chart47.xml" ContentType="application/vnd.openxmlformats-officedocument.drawingml.chart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slides/charts/chart48.xml" ContentType="application/vnd.openxmlformats-officedocument.drawingml.chart+xml"/>
  <Override PartName="/ppt/slides/charts/chart49.xml" ContentType="application/vnd.openxmlformats-officedocument.drawingml.chart+xml"/>
  <Override PartName="/ppt/slides/charts/chart50.xml" ContentType="application/vnd.openxmlformats-officedocument.drawingml.chart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slides/charts/chart51.xml" ContentType="application/vnd.openxmlformats-officedocument.drawingml.chart+xml"/>
  <Override PartName="/ppt/slides/charts/chart52.xml" ContentType="application/vnd.openxmlformats-officedocument.drawingml.chart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slides/charts/chart53.xml" ContentType="application/vnd.openxmlformats-officedocument.drawingml.chart+xml"/>
  <Override PartName="/ppt/slides/charts/chart54.xml" ContentType="application/vnd.openxmlformats-officedocument.drawingml.chart+xml"/>
  <Override PartName="/ppt/slides/charts/chart55.xml" ContentType="application/vnd.openxmlformats-officedocument.drawingml.chart+xml"/>
  <Override PartName="/ppt/slides/charts/chart56.xml" ContentType="application/vnd.openxmlformats-officedocument.drawingml.chart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slides/charts/chart57.xml" ContentType="application/vnd.openxmlformats-officedocument.drawingml.chart+xml"/>
  <Override PartName="/ppt/slides/charts/chart58.xml" ContentType="application/vnd.openxmlformats-officedocument.drawingml.chart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slides/charts/chart59.xml" ContentType="application/vnd.openxmlformats-officedocument.drawingml.chart+xml"/>
  <Override PartName="/ppt/slides/charts/chart60.xml" ContentType="application/vnd.openxmlformats-officedocument.drawingml.chart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slides/charts/chart61.xml" ContentType="application/vnd.openxmlformats-officedocument.drawingml.chart+xml"/>
  <Override PartName="/ppt/slides/charts/chart62.xml" ContentType="application/vnd.openxmlformats-officedocument.drawingml.chart+xml"/>
  <Override PartName="/ppt/slides/charts/chart63.xml" ContentType="application/vnd.openxmlformats-officedocument.drawingml.chart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slides/charts/chart64.xml" ContentType="application/vnd.openxmlformats-officedocument.drawingml.chart+xml"/>
  <Override PartName="/ppt/slides/charts/chart65.xml" ContentType="application/vnd.openxmlformats-officedocument.drawingml.chart+xml"/>
  <Override PartName="/ppt/slides/charts/chart66.xml" ContentType="application/vnd.openxmlformats-officedocument.drawingml.chart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slides/charts/chart67.xml" ContentType="application/vnd.openxmlformats-officedocument.drawingml.chart+xml"/>
  <Override PartName="/ppt/slides/charts/chart68.xml" ContentType="application/vnd.openxmlformats-officedocument.drawingml.chart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slides/charts/chart69.xml" ContentType="application/vnd.openxmlformats-officedocument.drawingml.chart+xml"/>
  <Override PartName="/ppt/slides/charts/chart70.xml" ContentType="application/vnd.openxmlformats-officedocument.drawingml.chart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slides/charts/chart71.xml" ContentType="application/vnd.openxmlformats-officedocument.drawingml.chart+xml"/>
  <Override PartName="/ppt/slides/charts/chart72.xml" ContentType="application/vnd.openxmlformats-officedocument.drawingml.chart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slides/charts/chart73.xml" ContentType="application/vnd.openxmlformats-officedocument.drawingml.chart+xml"/>
  <Override PartName="/ppt/slides/charts/chart74.xml" ContentType="application/vnd.openxmlformats-officedocument.drawingml.chart+xml"/>
  <Override PartName="/ppt/slides/charts/chart75.xml" ContentType="application/vnd.openxmlformats-officedocument.drawingml.chart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slides/charts/chart76.xml" ContentType="application/vnd.openxmlformats-officedocument.drawingml.chart+xml"/>
  <Override PartName="/ppt/slides/charts/chart77.xml" ContentType="application/vnd.openxmlformats-officedocument.drawingml.chart+xml"/>
  <Override PartName="/ppt/slides/charts/chart78.xml" ContentType="application/vnd.openxmlformats-officedocument.drawingml.chart+xml"/>
  <Override PartName="/ppt/slides/charts/chart79.xml" ContentType="application/vnd.openxmlformats-officedocument.drawingml.chart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slides/charts/chart80.xml" ContentType="application/vnd.openxmlformats-officedocument.drawingml.chart+xml"/>
  <Override PartName="/ppt/slides/charts/chart81.xml" ContentType="application/vnd.openxmlformats-officedocument.drawingml.chart+xml"/>
  <Override PartName="/ppt/slides/charts/chart82.xml" ContentType="application/vnd.openxmlformats-officedocument.drawingml.chart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slides/charts/chart83.xml" ContentType="application/vnd.openxmlformats-officedocument.drawingml.chart+xml"/>
  <Override PartName="/ppt/slides/charts/chart84.xml" ContentType="application/vnd.openxmlformats-officedocument.drawingml.chart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slides/charts/chart85.xml" ContentType="application/vnd.openxmlformats-officedocument.drawingml.chart+xml"/>
  <Override PartName="/ppt/slides/charts/chart86.xml" ContentType="application/vnd.openxmlformats-officedocument.drawingml.chart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0581f3adb734d4c" /><Relationship Type="http://schemas.openxmlformats.org/officeDocument/2006/relationships/extended-properties" Target="/docProps/app.xml" Id="R807a0a026ca74e73" /><Relationship Type="http://schemas.openxmlformats.org/officeDocument/2006/relationships/officeDocument" Target="/ppt/presentation.xml" Id="R6c63b7af45934d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7bb161c4c64a82"/>
  </p:sldMasterIdLst>
  <p:notesMasterIdLst>
    <p:notesMasterId xmlns:r="http://schemas.openxmlformats.org/officeDocument/2006/relationships" r:id="R69df98ffe51d48c9"/>
  </p:notesMasterIdLst>
  <p:sldIdLst>
    <p:sldId xmlns:r="http://schemas.openxmlformats.org/officeDocument/2006/relationships" id="256" r:id="Rd2f2bfff56764105"/>
    <p:sldId xmlns:r="http://schemas.openxmlformats.org/officeDocument/2006/relationships" id="257" r:id="Rb4a28ef66fde48ee"/>
    <p:sldId xmlns:r="http://schemas.openxmlformats.org/officeDocument/2006/relationships" id="258" r:id="Ree80acb757b9499a"/>
    <p:sldId xmlns:r="http://schemas.openxmlformats.org/officeDocument/2006/relationships" id="259" r:id="R2f62910ab65a435f"/>
    <p:sldId xmlns:r="http://schemas.openxmlformats.org/officeDocument/2006/relationships" id="260" r:id="Rde51d242d9ca4f95"/>
    <p:sldId xmlns:r="http://schemas.openxmlformats.org/officeDocument/2006/relationships" id="261" r:id="R0bafe60020d14bd7"/>
    <p:sldId xmlns:r="http://schemas.openxmlformats.org/officeDocument/2006/relationships" id="262" r:id="Rce61723e41334544"/>
    <p:sldId xmlns:r="http://schemas.openxmlformats.org/officeDocument/2006/relationships" id="263" r:id="Rf69b9f48daf248e1"/>
    <p:sldId xmlns:r="http://schemas.openxmlformats.org/officeDocument/2006/relationships" id="264" r:id="R43b7225b7fde4c7f"/>
    <p:sldId xmlns:r="http://schemas.openxmlformats.org/officeDocument/2006/relationships" id="265" r:id="R779bd8d6f3a84c3c"/>
    <p:sldId xmlns:r="http://schemas.openxmlformats.org/officeDocument/2006/relationships" id="266" r:id="R078b46c2dd92481f"/>
    <p:sldId xmlns:r="http://schemas.openxmlformats.org/officeDocument/2006/relationships" id="267" r:id="Rb27610bb722c481f"/>
    <p:sldId xmlns:r="http://schemas.openxmlformats.org/officeDocument/2006/relationships" id="268" r:id="R76f72eab3b8440ea"/>
    <p:sldId xmlns:r="http://schemas.openxmlformats.org/officeDocument/2006/relationships" id="269" r:id="R655ec86d67d743ec"/>
    <p:sldId xmlns:r="http://schemas.openxmlformats.org/officeDocument/2006/relationships" id="270" r:id="Rbf9b264d35594575"/>
    <p:sldId xmlns:r="http://schemas.openxmlformats.org/officeDocument/2006/relationships" id="271" r:id="Re52f1cf304b241b3"/>
    <p:sldId xmlns:r="http://schemas.openxmlformats.org/officeDocument/2006/relationships" id="272" r:id="Radd843fb29cc4ccf"/>
    <p:sldId xmlns:r="http://schemas.openxmlformats.org/officeDocument/2006/relationships" id="273" r:id="Rb4175b40676041d4"/>
    <p:sldId xmlns:r="http://schemas.openxmlformats.org/officeDocument/2006/relationships" id="274" r:id="Rf56eda23c9214596"/>
    <p:sldId xmlns:r="http://schemas.openxmlformats.org/officeDocument/2006/relationships" id="275" r:id="Rd6bb8812a6924809"/>
    <p:sldId xmlns:r="http://schemas.openxmlformats.org/officeDocument/2006/relationships" id="276" r:id="Ra3157f9e3d8a44df"/>
    <p:sldId xmlns:r="http://schemas.openxmlformats.org/officeDocument/2006/relationships" id="277" r:id="R2445be1fbddb4539"/>
    <p:sldId xmlns:r="http://schemas.openxmlformats.org/officeDocument/2006/relationships" id="278" r:id="Rc7fe429933354cc8"/>
    <p:sldId xmlns:r="http://schemas.openxmlformats.org/officeDocument/2006/relationships" id="279" r:id="Ra1cd5d5bfe3d49f8"/>
    <p:sldId xmlns:r="http://schemas.openxmlformats.org/officeDocument/2006/relationships" id="280" r:id="Rc629f729bf22455b"/>
    <p:sldId xmlns:r="http://schemas.openxmlformats.org/officeDocument/2006/relationships" id="281" r:id="Rdae880a7795e4be7"/>
    <p:sldId xmlns:r="http://schemas.openxmlformats.org/officeDocument/2006/relationships" id="282" r:id="R34e576eb215c4182"/>
    <p:sldId xmlns:r="http://schemas.openxmlformats.org/officeDocument/2006/relationships" id="283" r:id="R476e67e46de544d4"/>
    <p:sldId xmlns:r="http://schemas.openxmlformats.org/officeDocument/2006/relationships" id="284" r:id="R002d668e1edf48c1"/>
    <p:sldId xmlns:r="http://schemas.openxmlformats.org/officeDocument/2006/relationships" id="285" r:id="R2d35a0afad374e1b"/>
    <p:sldId xmlns:r="http://schemas.openxmlformats.org/officeDocument/2006/relationships" id="286" r:id="Rcc29ce3102a349b7"/>
    <p:sldId xmlns:r="http://schemas.openxmlformats.org/officeDocument/2006/relationships" id="287" r:id="R916c65f547a544ec"/>
    <p:sldId xmlns:r="http://schemas.openxmlformats.org/officeDocument/2006/relationships" id="288" r:id="R19eef21611d341f4"/>
    <p:sldId xmlns:r="http://schemas.openxmlformats.org/officeDocument/2006/relationships" id="289" r:id="Rdf34482e669f48d8"/>
    <p:sldId xmlns:r="http://schemas.openxmlformats.org/officeDocument/2006/relationships" id="290" r:id="Rf6b39c9f354941b3"/>
    <p:sldId xmlns:r="http://schemas.openxmlformats.org/officeDocument/2006/relationships" id="291" r:id="Rf05dfd75fa2f4cbc"/>
    <p:sldId xmlns:r="http://schemas.openxmlformats.org/officeDocument/2006/relationships" id="292" r:id="R6807797eeddf4c8c"/>
    <p:sldId xmlns:r="http://schemas.openxmlformats.org/officeDocument/2006/relationships" id="293" r:id="R804e09c2992a48c7"/>
    <p:sldId xmlns:r="http://schemas.openxmlformats.org/officeDocument/2006/relationships" id="294" r:id="R5de5860a6e3d4bad"/>
    <p:sldId xmlns:r="http://schemas.openxmlformats.org/officeDocument/2006/relationships" id="295" r:id="R680a7975b2cf4e6d"/>
    <p:sldId xmlns:r="http://schemas.openxmlformats.org/officeDocument/2006/relationships" id="296" r:id="R6bb8245ffabf4607"/>
    <p:sldId xmlns:r="http://schemas.openxmlformats.org/officeDocument/2006/relationships" id="297" r:id="Rba474c8e686045ff"/>
    <p:sldId xmlns:r="http://schemas.openxmlformats.org/officeDocument/2006/relationships" id="298" r:id="Rd0cc9ac4ce6c4924"/>
    <p:sldId xmlns:r="http://schemas.openxmlformats.org/officeDocument/2006/relationships" id="299" r:id="R8824094c12fb4138"/>
    <p:sldId xmlns:r="http://schemas.openxmlformats.org/officeDocument/2006/relationships" id="300" r:id="R384e86ec99d6462c"/>
    <p:sldId xmlns:r="http://schemas.openxmlformats.org/officeDocument/2006/relationships" id="301" r:id="R6a40f7a732c94586"/>
    <p:sldId xmlns:r="http://schemas.openxmlformats.org/officeDocument/2006/relationships" id="302" r:id="Reb4b5aa99b4f4eb8"/>
    <p:sldId xmlns:r="http://schemas.openxmlformats.org/officeDocument/2006/relationships" id="303" r:id="R6e65848a69034123"/>
    <p:sldId xmlns:r="http://schemas.openxmlformats.org/officeDocument/2006/relationships" id="304" r:id="R608cc0608f5d49f7"/>
    <p:sldId xmlns:r="http://schemas.openxmlformats.org/officeDocument/2006/relationships" id="305" r:id="Rb9bb3e1823b64522"/>
    <p:sldId xmlns:r="http://schemas.openxmlformats.org/officeDocument/2006/relationships" id="306" r:id="R17b39a4634784174"/>
    <p:sldId xmlns:r="http://schemas.openxmlformats.org/officeDocument/2006/relationships" id="307" r:id="R1b4d2f6afdc14034"/>
    <p:sldId xmlns:r="http://schemas.openxmlformats.org/officeDocument/2006/relationships" id="308" r:id="Rc37b774703c74633"/>
    <p:sldId xmlns:r="http://schemas.openxmlformats.org/officeDocument/2006/relationships" id="309" r:id="Rfc526330547f4c21"/>
    <p:sldId xmlns:r="http://schemas.openxmlformats.org/officeDocument/2006/relationships" id="310" r:id="R69586514caf24030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34704636f202411f" /><Relationship Type="http://schemas.openxmlformats.org/officeDocument/2006/relationships/slideMaster" Target="/ppt/slideMasters/slideMaster1.xml" Id="R947bb161c4c64a82" /><Relationship Type="http://schemas.openxmlformats.org/officeDocument/2006/relationships/notesMaster" Target="/ppt/notesMasters/notesMaster1.xml" Id="R69df98ffe51d48c9" /><Relationship Type="http://schemas.openxmlformats.org/officeDocument/2006/relationships/presProps" Target="/ppt/presProps.xml" Id="Ra828cf3cca1045c7" /><Relationship Type="http://schemas.openxmlformats.org/officeDocument/2006/relationships/tableStyles" Target="/ppt/tableStyles.xml" Id="R9eeb939584e044ea" /><Relationship Type="http://schemas.openxmlformats.org/officeDocument/2006/relationships/slide" Target="/ppt/slides/slide1.xml" Id="Rd2f2bfff56764105" /><Relationship Type="http://schemas.openxmlformats.org/officeDocument/2006/relationships/slide" Target="/ppt/slides/slide2.xml" Id="Rb4a28ef66fde48ee" /><Relationship Type="http://schemas.openxmlformats.org/officeDocument/2006/relationships/slide" Target="/ppt/slides/slide3.xml" Id="Ree80acb757b9499a" /><Relationship Type="http://schemas.openxmlformats.org/officeDocument/2006/relationships/slide" Target="/ppt/slides/slide4.xml" Id="R2f62910ab65a435f" /><Relationship Type="http://schemas.openxmlformats.org/officeDocument/2006/relationships/slide" Target="/ppt/slides/slide5.xml" Id="Rde51d242d9ca4f95" /><Relationship Type="http://schemas.openxmlformats.org/officeDocument/2006/relationships/slide" Target="/ppt/slides/slide6.xml" Id="R0bafe60020d14bd7" /><Relationship Type="http://schemas.openxmlformats.org/officeDocument/2006/relationships/slide" Target="/ppt/slides/slide7.xml" Id="Rce61723e41334544" /><Relationship Type="http://schemas.openxmlformats.org/officeDocument/2006/relationships/slide" Target="/ppt/slides/slide8.xml" Id="Rf69b9f48daf248e1" /><Relationship Type="http://schemas.openxmlformats.org/officeDocument/2006/relationships/slide" Target="/ppt/slides/slide9.xml" Id="R43b7225b7fde4c7f" /><Relationship Type="http://schemas.openxmlformats.org/officeDocument/2006/relationships/slide" Target="/ppt/slides/slide10.xml" Id="R779bd8d6f3a84c3c" /><Relationship Type="http://schemas.openxmlformats.org/officeDocument/2006/relationships/slide" Target="/ppt/slides/slide11.xml" Id="R078b46c2dd92481f" /><Relationship Type="http://schemas.openxmlformats.org/officeDocument/2006/relationships/slide" Target="/ppt/slides/slide12.xml" Id="Rb27610bb722c481f" /><Relationship Type="http://schemas.openxmlformats.org/officeDocument/2006/relationships/slide" Target="/ppt/slides/slide13.xml" Id="R76f72eab3b8440ea" /><Relationship Type="http://schemas.openxmlformats.org/officeDocument/2006/relationships/slide" Target="/ppt/slides/slide14.xml" Id="R655ec86d67d743ec" /><Relationship Type="http://schemas.openxmlformats.org/officeDocument/2006/relationships/slide" Target="/ppt/slides/slide15.xml" Id="Rbf9b264d35594575" /><Relationship Type="http://schemas.openxmlformats.org/officeDocument/2006/relationships/slide" Target="/ppt/slides/slide16.xml" Id="Re52f1cf304b241b3" /><Relationship Type="http://schemas.openxmlformats.org/officeDocument/2006/relationships/slide" Target="/ppt/slides/slide17.xml" Id="Radd843fb29cc4ccf" /><Relationship Type="http://schemas.openxmlformats.org/officeDocument/2006/relationships/slide" Target="/ppt/slides/slide18.xml" Id="Rb4175b40676041d4" /><Relationship Type="http://schemas.openxmlformats.org/officeDocument/2006/relationships/slide" Target="/ppt/slides/slide19.xml" Id="Rf56eda23c9214596" /><Relationship Type="http://schemas.openxmlformats.org/officeDocument/2006/relationships/slide" Target="/ppt/slides/slide20.xml" Id="Rd6bb8812a6924809" /><Relationship Type="http://schemas.openxmlformats.org/officeDocument/2006/relationships/slide" Target="/ppt/slides/slide21.xml" Id="Ra3157f9e3d8a44df" /><Relationship Type="http://schemas.openxmlformats.org/officeDocument/2006/relationships/slide" Target="/ppt/slides/slide22.xml" Id="R2445be1fbddb4539" /><Relationship Type="http://schemas.openxmlformats.org/officeDocument/2006/relationships/slide" Target="/ppt/slides/slide23.xml" Id="Rc7fe429933354cc8" /><Relationship Type="http://schemas.openxmlformats.org/officeDocument/2006/relationships/slide" Target="/ppt/slides/slide24.xml" Id="Ra1cd5d5bfe3d49f8" /><Relationship Type="http://schemas.openxmlformats.org/officeDocument/2006/relationships/slide" Target="/ppt/slides/slide25.xml" Id="Rc629f729bf22455b" /><Relationship Type="http://schemas.openxmlformats.org/officeDocument/2006/relationships/slide" Target="/ppt/slides/slide26.xml" Id="Rdae880a7795e4be7" /><Relationship Type="http://schemas.openxmlformats.org/officeDocument/2006/relationships/slide" Target="/ppt/slides/slide27.xml" Id="R34e576eb215c4182" /><Relationship Type="http://schemas.openxmlformats.org/officeDocument/2006/relationships/slide" Target="/ppt/slides/slide28.xml" Id="R476e67e46de544d4" /><Relationship Type="http://schemas.openxmlformats.org/officeDocument/2006/relationships/slide" Target="/ppt/slides/slide29.xml" Id="R002d668e1edf48c1" /><Relationship Type="http://schemas.openxmlformats.org/officeDocument/2006/relationships/slide" Target="/ppt/slides/slide30.xml" Id="R2d35a0afad374e1b" /><Relationship Type="http://schemas.openxmlformats.org/officeDocument/2006/relationships/slide" Target="/ppt/slides/slide31.xml" Id="Rcc29ce3102a349b7" /><Relationship Type="http://schemas.openxmlformats.org/officeDocument/2006/relationships/slide" Target="/ppt/slides/slide32.xml" Id="R916c65f547a544ec" /><Relationship Type="http://schemas.openxmlformats.org/officeDocument/2006/relationships/slide" Target="/ppt/slides/slide33.xml" Id="R19eef21611d341f4" /><Relationship Type="http://schemas.openxmlformats.org/officeDocument/2006/relationships/slide" Target="/ppt/slides/slide34.xml" Id="Rdf34482e669f48d8" /><Relationship Type="http://schemas.openxmlformats.org/officeDocument/2006/relationships/slide" Target="/ppt/slides/slide35.xml" Id="Rf6b39c9f354941b3" /><Relationship Type="http://schemas.openxmlformats.org/officeDocument/2006/relationships/slide" Target="/ppt/slides/slide36.xml" Id="Rf05dfd75fa2f4cbc" /><Relationship Type="http://schemas.openxmlformats.org/officeDocument/2006/relationships/slide" Target="/ppt/slides/slide37.xml" Id="R6807797eeddf4c8c" /><Relationship Type="http://schemas.openxmlformats.org/officeDocument/2006/relationships/slide" Target="/ppt/slides/slide38.xml" Id="R804e09c2992a48c7" /><Relationship Type="http://schemas.openxmlformats.org/officeDocument/2006/relationships/slide" Target="/ppt/slides/slide39.xml" Id="R5de5860a6e3d4bad" /><Relationship Type="http://schemas.openxmlformats.org/officeDocument/2006/relationships/slide" Target="/ppt/slides/slide40.xml" Id="R680a7975b2cf4e6d" /><Relationship Type="http://schemas.openxmlformats.org/officeDocument/2006/relationships/slide" Target="/ppt/slides/slide41.xml" Id="R6bb8245ffabf4607" /><Relationship Type="http://schemas.openxmlformats.org/officeDocument/2006/relationships/slide" Target="/ppt/slides/slide42.xml" Id="Rba474c8e686045ff" /><Relationship Type="http://schemas.openxmlformats.org/officeDocument/2006/relationships/slide" Target="/ppt/slides/slide43.xml" Id="Rd0cc9ac4ce6c4924" /><Relationship Type="http://schemas.openxmlformats.org/officeDocument/2006/relationships/slide" Target="/ppt/slides/slide44.xml" Id="R8824094c12fb4138" /><Relationship Type="http://schemas.openxmlformats.org/officeDocument/2006/relationships/slide" Target="/ppt/slides/slide45.xml" Id="R384e86ec99d6462c" /><Relationship Type="http://schemas.openxmlformats.org/officeDocument/2006/relationships/slide" Target="/ppt/slides/slide46.xml" Id="R6a40f7a732c94586" /><Relationship Type="http://schemas.openxmlformats.org/officeDocument/2006/relationships/slide" Target="/ppt/slides/slide47.xml" Id="Reb4b5aa99b4f4eb8" /><Relationship Type="http://schemas.openxmlformats.org/officeDocument/2006/relationships/slide" Target="/ppt/slides/slide48.xml" Id="R6e65848a69034123" /><Relationship Type="http://schemas.openxmlformats.org/officeDocument/2006/relationships/slide" Target="/ppt/slides/slide49.xml" Id="R608cc0608f5d49f7" /><Relationship Type="http://schemas.openxmlformats.org/officeDocument/2006/relationships/slide" Target="/ppt/slides/slide50.xml" Id="Rb9bb3e1823b64522" /><Relationship Type="http://schemas.openxmlformats.org/officeDocument/2006/relationships/slide" Target="/ppt/slides/slide51.xml" Id="R17b39a4634784174" /><Relationship Type="http://schemas.openxmlformats.org/officeDocument/2006/relationships/slide" Target="/ppt/slides/slide52.xml" Id="R1b4d2f6afdc14034" /><Relationship Type="http://schemas.openxmlformats.org/officeDocument/2006/relationships/slide" Target="/ppt/slides/slide53.xml" Id="Rc37b774703c74633" /><Relationship Type="http://schemas.openxmlformats.org/officeDocument/2006/relationships/slide" Target="/ppt/slides/slide54.xml" Id="Rfc526330547f4c21" /><Relationship Type="http://schemas.openxmlformats.org/officeDocument/2006/relationships/slide" Target="/ppt/slides/slide55.xml" Id="R69586514caf2403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40944f3bfd034008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8724c6e001a84559" /><Relationship Type="http://schemas.openxmlformats.org/officeDocument/2006/relationships/notesMaster" Target="/ppt/notesMasters/notesMaster1.xml" Id="R6e8e0a9f2b534d52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4298a2e8d2694877" /><Relationship Type="http://schemas.openxmlformats.org/officeDocument/2006/relationships/notesMaster" Target="/ppt/notesMasters/notesMaster1.xml" Id="Rd02653e4cacd4d29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2647e248312e44fa" /><Relationship Type="http://schemas.openxmlformats.org/officeDocument/2006/relationships/notesMaster" Target="/ppt/notesMasters/notesMaster1.xml" Id="Rd9315f13a4e445e4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ad750afc772d4b04" /><Relationship Type="http://schemas.openxmlformats.org/officeDocument/2006/relationships/notesMaster" Target="/ppt/notesMasters/notesMaster1.xml" Id="R0bef8f22bba24779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9263b77afc3e4133" /><Relationship Type="http://schemas.openxmlformats.org/officeDocument/2006/relationships/notesMaster" Target="/ppt/notesMasters/notesMaster1.xml" Id="R0ad21b1ae2d84350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64ec49743688439f" /><Relationship Type="http://schemas.openxmlformats.org/officeDocument/2006/relationships/notesMaster" Target="/ppt/notesMasters/notesMaster1.xml" Id="Rc17248ad564f4db9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a9284c3e12514d0a" /><Relationship Type="http://schemas.openxmlformats.org/officeDocument/2006/relationships/notesMaster" Target="/ppt/notesMasters/notesMaster1.xml" Id="R5f00faeb80ad476b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4d758e15d0054bbd" /><Relationship Type="http://schemas.openxmlformats.org/officeDocument/2006/relationships/notesMaster" Target="/ppt/notesMasters/notesMaster1.xml" Id="R9e48b0fc70514fad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adaf527c47b549ea" /><Relationship Type="http://schemas.openxmlformats.org/officeDocument/2006/relationships/notesMaster" Target="/ppt/notesMasters/notesMaster1.xml" Id="Rd2cbfcac83584b3c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62afd2b38eb64d31" /><Relationship Type="http://schemas.openxmlformats.org/officeDocument/2006/relationships/notesMaster" Target="/ppt/notesMasters/notesMaster1.xml" Id="R09a1457cbfcc4370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b875efdc52aa42e0" /><Relationship Type="http://schemas.openxmlformats.org/officeDocument/2006/relationships/notesMaster" Target="/ppt/notesMasters/notesMaster1.xml" Id="R9b412dcc16e24e82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fe486ce7b154598" /><Relationship Type="http://schemas.openxmlformats.org/officeDocument/2006/relationships/notesMaster" Target="/ppt/notesMasters/notesMaster1.xml" Id="R07d74de7d8734df8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52111fe40e654231" /><Relationship Type="http://schemas.openxmlformats.org/officeDocument/2006/relationships/notesMaster" Target="/ppt/notesMasters/notesMaster1.xml" Id="R4db1be0be2274b8f" /></Relationships>
</file>

<file path=ppt/notesSlides/_rels/notesSlide21.xml.rels>&#65279;<?xml version="1.0" encoding="utf-8"?><Relationships xmlns="http://schemas.openxmlformats.org/package/2006/relationships"><Relationship Type="http://schemas.openxmlformats.org/officeDocument/2006/relationships/slide" Target="/ppt/slides/slide21.xml" Id="Rd728534959994adf" /><Relationship Type="http://schemas.openxmlformats.org/officeDocument/2006/relationships/notesMaster" Target="/ppt/notesMasters/notesMaster1.xml" Id="R79f722a899854fb1" /></Relationships>
</file>

<file path=ppt/notesSlides/_rels/notesSlide22.xml.rels>&#65279;<?xml version="1.0" encoding="utf-8"?><Relationships xmlns="http://schemas.openxmlformats.org/package/2006/relationships"><Relationship Type="http://schemas.openxmlformats.org/officeDocument/2006/relationships/slide" Target="/ppt/slides/slide22.xml" Id="Rfbecc9db66334720" /><Relationship Type="http://schemas.openxmlformats.org/officeDocument/2006/relationships/notesMaster" Target="/ppt/notesMasters/notesMaster1.xml" Id="Rf0986eb9658144df" /></Relationships>
</file>

<file path=ppt/notesSlides/_rels/notesSlide23.xml.rels>&#65279;<?xml version="1.0" encoding="utf-8"?><Relationships xmlns="http://schemas.openxmlformats.org/package/2006/relationships"><Relationship Type="http://schemas.openxmlformats.org/officeDocument/2006/relationships/slide" Target="/ppt/slides/slide23.xml" Id="R37a41638b0ee4848" /><Relationship Type="http://schemas.openxmlformats.org/officeDocument/2006/relationships/notesMaster" Target="/ppt/notesMasters/notesMaster1.xml" Id="R2231c876a9874587" /></Relationships>
</file>

<file path=ppt/notesSlides/_rels/notesSlide24.xml.rels>&#65279;<?xml version="1.0" encoding="utf-8"?><Relationships xmlns="http://schemas.openxmlformats.org/package/2006/relationships"><Relationship Type="http://schemas.openxmlformats.org/officeDocument/2006/relationships/slide" Target="/ppt/slides/slide24.xml" Id="Rf576f684f4444ea5" /><Relationship Type="http://schemas.openxmlformats.org/officeDocument/2006/relationships/notesMaster" Target="/ppt/notesMasters/notesMaster1.xml" Id="R55bf4842bf884bc9" /></Relationships>
</file>

<file path=ppt/notesSlides/_rels/notesSlide25.xml.rels>&#65279;<?xml version="1.0" encoding="utf-8"?><Relationships xmlns="http://schemas.openxmlformats.org/package/2006/relationships"><Relationship Type="http://schemas.openxmlformats.org/officeDocument/2006/relationships/slide" Target="/ppt/slides/slide25.xml" Id="Ra13238214f614f14" /><Relationship Type="http://schemas.openxmlformats.org/officeDocument/2006/relationships/notesMaster" Target="/ppt/notesMasters/notesMaster1.xml" Id="R92304117033940b1" /></Relationships>
</file>

<file path=ppt/notesSlides/_rels/notesSlide26.xml.rels>&#65279;<?xml version="1.0" encoding="utf-8"?><Relationships xmlns="http://schemas.openxmlformats.org/package/2006/relationships"><Relationship Type="http://schemas.openxmlformats.org/officeDocument/2006/relationships/slide" Target="/ppt/slides/slide26.xml" Id="R7c327ed9f80c4e8e" /><Relationship Type="http://schemas.openxmlformats.org/officeDocument/2006/relationships/notesMaster" Target="/ppt/notesMasters/notesMaster1.xml" Id="R2fde56b43f124235" /></Relationships>
</file>

<file path=ppt/notesSlides/_rels/notesSlide27.xml.rels>&#65279;<?xml version="1.0" encoding="utf-8"?><Relationships xmlns="http://schemas.openxmlformats.org/package/2006/relationships"><Relationship Type="http://schemas.openxmlformats.org/officeDocument/2006/relationships/slide" Target="/ppt/slides/slide27.xml" Id="R67306e1976c9416c" /><Relationship Type="http://schemas.openxmlformats.org/officeDocument/2006/relationships/notesMaster" Target="/ppt/notesMasters/notesMaster1.xml" Id="R6735fb93f4794195" /></Relationships>
</file>

<file path=ppt/notesSlides/_rels/notesSlide28.xml.rels>&#65279;<?xml version="1.0" encoding="utf-8"?><Relationships xmlns="http://schemas.openxmlformats.org/package/2006/relationships"><Relationship Type="http://schemas.openxmlformats.org/officeDocument/2006/relationships/slide" Target="/ppt/slides/slide28.xml" Id="R37f6a6f3a120458b" /><Relationship Type="http://schemas.openxmlformats.org/officeDocument/2006/relationships/notesMaster" Target="/ppt/notesMasters/notesMaster1.xml" Id="R26e260ead55e4b1f" /></Relationships>
</file>

<file path=ppt/notesSlides/_rels/notesSlide29.xml.rels>&#65279;<?xml version="1.0" encoding="utf-8"?><Relationships xmlns="http://schemas.openxmlformats.org/package/2006/relationships"><Relationship Type="http://schemas.openxmlformats.org/officeDocument/2006/relationships/slide" Target="/ppt/slides/slide29.xml" Id="Re661be188b794294" /><Relationship Type="http://schemas.openxmlformats.org/officeDocument/2006/relationships/notesMaster" Target="/ppt/notesMasters/notesMaster1.xml" Id="R486815a4cdbe4256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de83a1f271164903" /><Relationship Type="http://schemas.openxmlformats.org/officeDocument/2006/relationships/notesMaster" Target="/ppt/notesMasters/notesMaster1.xml" Id="Rae05d55167414570" /></Relationships>
</file>

<file path=ppt/notesSlides/_rels/notesSlide30.xml.rels>&#65279;<?xml version="1.0" encoding="utf-8"?><Relationships xmlns="http://schemas.openxmlformats.org/package/2006/relationships"><Relationship Type="http://schemas.openxmlformats.org/officeDocument/2006/relationships/slide" Target="/ppt/slides/slide30.xml" Id="Rdf797778b3474698" /><Relationship Type="http://schemas.openxmlformats.org/officeDocument/2006/relationships/notesMaster" Target="/ppt/notesMasters/notesMaster1.xml" Id="R5b12036849164aaf" /></Relationships>
</file>

<file path=ppt/notesSlides/_rels/notesSlide31.xml.rels>&#65279;<?xml version="1.0" encoding="utf-8"?><Relationships xmlns="http://schemas.openxmlformats.org/package/2006/relationships"><Relationship Type="http://schemas.openxmlformats.org/officeDocument/2006/relationships/slide" Target="/ppt/slides/slide31.xml" Id="R76cfcb4c4f6c4714" /><Relationship Type="http://schemas.openxmlformats.org/officeDocument/2006/relationships/notesMaster" Target="/ppt/notesMasters/notesMaster1.xml" Id="R03ac5f3df26d47a6" /></Relationships>
</file>

<file path=ppt/notesSlides/_rels/notesSlide32.xml.rels>&#65279;<?xml version="1.0" encoding="utf-8"?><Relationships xmlns="http://schemas.openxmlformats.org/package/2006/relationships"><Relationship Type="http://schemas.openxmlformats.org/officeDocument/2006/relationships/slide" Target="/ppt/slides/slide32.xml" Id="Rcd6a0826942b4c05" /><Relationship Type="http://schemas.openxmlformats.org/officeDocument/2006/relationships/notesMaster" Target="/ppt/notesMasters/notesMaster1.xml" Id="R1be13d3ec8784f45" /></Relationships>
</file>

<file path=ppt/notesSlides/_rels/notesSlide33.xml.rels>&#65279;<?xml version="1.0" encoding="utf-8"?><Relationships xmlns="http://schemas.openxmlformats.org/package/2006/relationships"><Relationship Type="http://schemas.openxmlformats.org/officeDocument/2006/relationships/slide" Target="/ppt/slides/slide33.xml" Id="R04516254f6ca4bbd" /><Relationship Type="http://schemas.openxmlformats.org/officeDocument/2006/relationships/notesMaster" Target="/ppt/notesMasters/notesMaster1.xml" Id="R09719a6fa16c4dc2" /></Relationships>
</file>

<file path=ppt/notesSlides/_rels/notesSlide34.xml.rels>&#65279;<?xml version="1.0" encoding="utf-8"?><Relationships xmlns="http://schemas.openxmlformats.org/package/2006/relationships"><Relationship Type="http://schemas.openxmlformats.org/officeDocument/2006/relationships/slide" Target="/ppt/slides/slide34.xml" Id="R6081b77782ca4560" /><Relationship Type="http://schemas.openxmlformats.org/officeDocument/2006/relationships/notesMaster" Target="/ppt/notesMasters/notesMaster1.xml" Id="Rfd140be1bbc64ed5" /></Relationships>
</file>

<file path=ppt/notesSlides/_rels/notesSlide35.xml.rels>&#65279;<?xml version="1.0" encoding="utf-8"?><Relationships xmlns="http://schemas.openxmlformats.org/package/2006/relationships"><Relationship Type="http://schemas.openxmlformats.org/officeDocument/2006/relationships/slide" Target="/ppt/slides/slide35.xml" Id="R0a9f4df6fdc24af1" /><Relationship Type="http://schemas.openxmlformats.org/officeDocument/2006/relationships/notesMaster" Target="/ppt/notesMasters/notesMaster1.xml" Id="R7bbd035660704d2b" /></Relationships>
</file>

<file path=ppt/notesSlides/_rels/notesSlide36.xml.rels>&#65279;<?xml version="1.0" encoding="utf-8"?><Relationships xmlns="http://schemas.openxmlformats.org/package/2006/relationships"><Relationship Type="http://schemas.openxmlformats.org/officeDocument/2006/relationships/slide" Target="/ppt/slides/slide36.xml" Id="Re8a4259b5b914502" /><Relationship Type="http://schemas.openxmlformats.org/officeDocument/2006/relationships/notesMaster" Target="/ppt/notesMasters/notesMaster1.xml" Id="R00a6a279c8d44a0d" /></Relationships>
</file>

<file path=ppt/notesSlides/_rels/notesSlide37.xml.rels>&#65279;<?xml version="1.0" encoding="utf-8"?><Relationships xmlns="http://schemas.openxmlformats.org/package/2006/relationships"><Relationship Type="http://schemas.openxmlformats.org/officeDocument/2006/relationships/slide" Target="/ppt/slides/slide37.xml" Id="R2ee9ca52d4a04c48" /><Relationship Type="http://schemas.openxmlformats.org/officeDocument/2006/relationships/notesMaster" Target="/ppt/notesMasters/notesMaster1.xml" Id="R6a54364a12284a8c" /></Relationships>
</file>

<file path=ppt/notesSlides/_rels/notesSlide38.xml.rels>&#65279;<?xml version="1.0" encoding="utf-8"?><Relationships xmlns="http://schemas.openxmlformats.org/package/2006/relationships"><Relationship Type="http://schemas.openxmlformats.org/officeDocument/2006/relationships/slide" Target="/ppt/slides/slide38.xml" Id="R93e561e2d39649aa" /><Relationship Type="http://schemas.openxmlformats.org/officeDocument/2006/relationships/notesMaster" Target="/ppt/notesMasters/notesMaster1.xml" Id="R751008c909a6415c" /></Relationships>
</file>

<file path=ppt/notesSlides/_rels/notesSlide39.xml.rels>&#65279;<?xml version="1.0" encoding="utf-8"?><Relationships xmlns="http://schemas.openxmlformats.org/package/2006/relationships"><Relationship Type="http://schemas.openxmlformats.org/officeDocument/2006/relationships/slide" Target="/ppt/slides/slide39.xml" Id="Rb382a2a03f3b4a70" /><Relationship Type="http://schemas.openxmlformats.org/officeDocument/2006/relationships/notesMaster" Target="/ppt/notesMasters/notesMaster1.xml" Id="Rd48879a2b3b14a5f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9fa7123aecc5414d" /><Relationship Type="http://schemas.openxmlformats.org/officeDocument/2006/relationships/notesMaster" Target="/ppt/notesMasters/notesMaster1.xml" Id="R15d24ec03f454000" /></Relationships>
</file>

<file path=ppt/notesSlides/_rels/notesSlide40.xml.rels>&#65279;<?xml version="1.0" encoding="utf-8"?><Relationships xmlns="http://schemas.openxmlformats.org/package/2006/relationships"><Relationship Type="http://schemas.openxmlformats.org/officeDocument/2006/relationships/slide" Target="/ppt/slides/slide40.xml" Id="R091bbd0a4f7547ed" /><Relationship Type="http://schemas.openxmlformats.org/officeDocument/2006/relationships/notesMaster" Target="/ppt/notesMasters/notesMaster1.xml" Id="Rc5cdfabfa36648a6" /></Relationships>
</file>

<file path=ppt/notesSlides/_rels/notesSlide41.xml.rels>&#65279;<?xml version="1.0" encoding="utf-8"?><Relationships xmlns="http://schemas.openxmlformats.org/package/2006/relationships"><Relationship Type="http://schemas.openxmlformats.org/officeDocument/2006/relationships/slide" Target="/ppt/slides/slide41.xml" Id="R675672fd75714e8e" /><Relationship Type="http://schemas.openxmlformats.org/officeDocument/2006/relationships/notesMaster" Target="/ppt/notesMasters/notesMaster1.xml" Id="Rcbb5a63c25304beb" /></Relationships>
</file>

<file path=ppt/notesSlides/_rels/notesSlide42.xml.rels>&#65279;<?xml version="1.0" encoding="utf-8"?><Relationships xmlns="http://schemas.openxmlformats.org/package/2006/relationships"><Relationship Type="http://schemas.openxmlformats.org/officeDocument/2006/relationships/slide" Target="/ppt/slides/slide42.xml" Id="Rfd8baa5a87ea4a5f" /><Relationship Type="http://schemas.openxmlformats.org/officeDocument/2006/relationships/notesMaster" Target="/ppt/notesMasters/notesMaster1.xml" Id="R7bc8c64410c74df0" /></Relationships>
</file>

<file path=ppt/notesSlides/_rels/notesSlide43.xml.rels>&#65279;<?xml version="1.0" encoding="utf-8"?><Relationships xmlns="http://schemas.openxmlformats.org/package/2006/relationships"><Relationship Type="http://schemas.openxmlformats.org/officeDocument/2006/relationships/slide" Target="/ppt/slides/slide43.xml" Id="R7219132b47564804" /><Relationship Type="http://schemas.openxmlformats.org/officeDocument/2006/relationships/notesMaster" Target="/ppt/notesMasters/notesMaster1.xml" Id="Rf517f4dfedff4583" /></Relationships>
</file>

<file path=ppt/notesSlides/_rels/notesSlide44.xml.rels>&#65279;<?xml version="1.0" encoding="utf-8"?><Relationships xmlns="http://schemas.openxmlformats.org/package/2006/relationships"><Relationship Type="http://schemas.openxmlformats.org/officeDocument/2006/relationships/slide" Target="/ppt/slides/slide44.xml" Id="Ra73198c06ff442ea" /><Relationship Type="http://schemas.openxmlformats.org/officeDocument/2006/relationships/notesMaster" Target="/ppt/notesMasters/notesMaster1.xml" Id="R90c1ea4f95174611" /></Relationships>
</file>

<file path=ppt/notesSlides/_rels/notesSlide45.xml.rels>&#65279;<?xml version="1.0" encoding="utf-8"?><Relationships xmlns="http://schemas.openxmlformats.org/package/2006/relationships"><Relationship Type="http://schemas.openxmlformats.org/officeDocument/2006/relationships/slide" Target="/ppt/slides/slide45.xml" Id="Rdbad91c55fd14fc4" /><Relationship Type="http://schemas.openxmlformats.org/officeDocument/2006/relationships/notesMaster" Target="/ppt/notesMasters/notesMaster1.xml" Id="R671575654e9c4bf1" /></Relationships>
</file>

<file path=ppt/notesSlides/_rels/notesSlide46.xml.rels>&#65279;<?xml version="1.0" encoding="utf-8"?><Relationships xmlns="http://schemas.openxmlformats.org/package/2006/relationships"><Relationship Type="http://schemas.openxmlformats.org/officeDocument/2006/relationships/slide" Target="/ppt/slides/slide46.xml" Id="Rc4873468f7114529" /><Relationship Type="http://schemas.openxmlformats.org/officeDocument/2006/relationships/notesMaster" Target="/ppt/notesMasters/notesMaster1.xml" Id="R74be59f28406412a" /></Relationships>
</file>

<file path=ppt/notesSlides/_rels/notesSlide47.xml.rels>&#65279;<?xml version="1.0" encoding="utf-8"?><Relationships xmlns="http://schemas.openxmlformats.org/package/2006/relationships"><Relationship Type="http://schemas.openxmlformats.org/officeDocument/2006/relationships/slide" Target="/ppt/slides/slide47.xml" Id="R1a19e989598a4fb3" /><Relationship Type="http://schemas.openxmlformats.org/officeDocument/2006/relationships/notesMaster" Target="/ppt/notesMasters/notesMaster1.xml" Id="R0f79e1118a3b4cd6" /></Relationships>
</file>

<file path=ppt/notesSlides/_rels/notesSlide48.xml.rels>&#65279;<?xml version="1.0" encoding="utf-8"?><Relationships xmlns="http://schemas.openxmlformats.org/package/2006/relationships"><Relationship Type="http://schemas.openxmlformats.org/officeDocument/2006/relationships/slide" Target="/ppt/slides/slide48.xml" Id="R1cba942a417c4220" /><Relationship Type="http://schemas.openxmlformats.org/officeDocument/2006/relationships/notesMaster" Target="/ppt/notesMasters/notesMaster1.xml" Id="R7b4e38a4bf374a80" /></Relationships>
</file>

<file path=ppt/notesSlides/_rels/notesSlide49.xml.rels>&#65279;<?xml version="1.0" encoding="utf-8"?><Relationships xmlns="http://schemas.openxmlformats.org/package/2006/relationships"><Relationship Type="http://schemas.openxmlformats.org/officeDocument/2006/relationships/slide" Target="/ppt/slides/slide49.xml" Id="R2d4da9dba80840c2" /><Relationship Type="http://schemas.openxmlformats.org/officeDocument/2006/relationships/notesMaster" Target="/ppt/notesMasters/notesMaster1.xml" Id="Rd10a426b00704fca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501093019ee48c4" /><Relationship Type="http://schemas.openxmlformats.org/officeDocument/2006/relationships/notesMaster" Target="/ppt/notesMasters/notesMaster1.xml" Id="R409e15c676064c70" /></Relationships>
</file>

<file path=ppt/notesSlides/_rels/notesSlide50.xml.rels>&#65279;<?xml version="1.0" encoding="utf-8"?><Relationships xmlns="http://schemas.openxmlformats.org/package/2006/relationships"><Relationship Type="http://schemas.openxmlformats.org/officeDocument/2006/relationships/slide" Target="/ppt/slides/slide50.xml" Id="R50e9a74492914430" /><Relationship Type="http://schemas.openxmlformats.org/officeDocument/2006/relationships/notesMaster" Target="/ppt/notesMasters/notesMaster1.xml" Id="R3867ef1ef69943f9" /></Relationships>
</file>

<file path=ppt/notesSlides/_rels/notesSlide51.xml.rels>&#65279;<?xml version="1.0" encoding="utf-8"?><Relationships xmlns="http://schemas.openxmlformats.org/package/2006/relationships"><Relationship Type="http://schemas.openxmlformats.org/officeDocument/2006/relationships/slide" Target="/ppt/slides/slide51.xml" Id="Rfdeac87f09584aaa" /><Relationship Type="http://schemas.openxmlformats.org/officeDocument/2006/relationships/notesMaster" Target="/ppt/notesMasters/notesMaster1.xml" Id="R0bb11f530255463a" /></Relationships>
</file>

<file path=ppt/notesSlides/_rels/notesSlide52.xml.rels>&#65279;<?xml version="1.0" encoding="utf-8"?><Relationships xmlns="http://schemas.openxmlformats.org/package/2006/relationships"><Relationship Type="http://schemas.openxmlformats.org/officeDocument/2006/relationships/slide" Target="/ppt/slides/slide52.xml" Id="R10c20fd8064b4aa6" /><Relationship Type="http://schemas.openxmlformats.org/officeDocument/2006/relationships/notesMaster" Target="/ppt/notesMasters/notesMaster1.xml" Id="R92dcb7f9718b4b5c" /></Relationships>
</file>

<file path=ppt/notesSlides/_rels/notesSlide53.xml.rels>&#65279;<?xml version="1.0" encoding="utf-8"?><Relationships xmlns="http://schemas.openxmlformats.org/package/2006/relationships"><Relationship Type="http://schemas.openxmlformats.org/officeDocument/2006/relationships/slide" Target="/ppt/slides/slide53.xml" Id="Rc392a4d5d9c9455b" /><Relationship Type="http://schemas.openxmlformats.org/officeDocument/2006/relationships/notesMaster" Target="/ppt/notesMasters/notesMaster1.xml" Id="R88fb7935cb5a443f" /></Relationships>
</file>

<file path=ppt/notesSlides/_rels/notesSlide54.xml.rels>&#65279;<?xml version="1.0" encoding="utf-8"?><Relationships xmlns="http://schemas.openxmlformats.org/package/2006/relationships"><Relationship Type="http://schemas.openxmlformats.org/officeDocument/2006/relationships/slide" Target="/ppt/slides/slide54.xml" Id="R0b905574465c444c" /><Relationship Type="http://schemas.openxmlformats.org/officeDocument/2006/relationships/notesMaster" Target="/ppt/notesMasters/notesMaster1.xml" Id="R3976fc61a44e461d" /></Relationships>
</file>

<file path=ppt/notesSlides/_rels/notesSlide55.xml.rels>&#65279;<?xml version="1.0" encoding="utf-8"?><Relationships xmlns="http://schemas.openxmlformats.org/package/2006/relationships"><Relationship Type="http://schemas.openxmlformats.org/officeDocument/2006/relationships/slide" Target="/ppt/slides/slide55.xml" Id="Ra6282aaf9640435a" /><Relationship Type="http://schemas.openxmlformats.org/officeDocument/2006/relationships/notesMaster" Target="/ppt/notesMasters/notesMaster1.xml" Id="Rfad91a404b7b4fa1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7236ec62cbbe4fc0" /><Relationship Type="http://schemas.openxmlformats.org/officeDocument/2006/relationships/notesMaster" Target="/ppt/notesMasters/notesMaster1.xml" Id="Rc07ebcd795c14887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4651be17b7c941e7" /><Relationship Type="http://schemas.openxmlformats.org/officeDocument/2006/relationships/notesMaster" Target="/ppt/notesMasters/notesMaster1.xml" Id="Rf56d1f10e52a49b3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66efd76f77744093" /><Relationship Type="http://schemas.openxmlformats.org/officeDocument/2006/relationships/notesMaster" Target="/ppt/notesMasters/notesMaster1.xml" Id="R197ec234082d448b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54d44bd09db04072" /><Relationship Type="http://schemas.openxmlformats.org/officeDocument/2006/relationships/notesMaster" Target="/ppt/notesMasters/notesMaster1.xml" Id="Rdd43db6a2f2c46a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0f9f90ce42409e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342895183cd44af9" /><Relationship Type="http://schemas.openxmlformats.org/officeDocument/2006/relationships/slideLayout" Target="/ppt/slideLayouts/slideLayout1.xml" Id="R3f462ad9333f4684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462ad9333f4684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322ea9a5948c8" /><Relationship Type="http://schemas.openxmlformats.org/officeDocument/2006/relationships/notesSlide" Target="/ppt/notesSlides/notesSlide1.xml" Id="Rb603b809d1b94683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33dbe719847be" /><Relationship Type="http://schemas.openxmlformats.org/officeDocument/2006/relationships/chart" Target="/ppt/slides/charts/chart2.xml" Id="Re4cd1735976e4d3a" /><Relationship Type="http://schemas.openxmlformats.org/officeDocument/2006/relationships/notesSlide" Target="/ppt/notesSlides/notesSlide10.xml" Id="Rbc11c73831b6466b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4e8628cc848dd" /><Relationship Type="http://schemas.openxmlformats.org/officeDocument/2006/relationships/chart" Target="/ppt/slides/charts/chart3.xml" Id="R0a65d1e49d514907" /><Relationship Type="http://schemas.openxmlformats.org/officeDocument/2006/relationships/chart" Target="/ppt/slides/charts/chart4.xml" Id="R2dfd21d66db24a08" /><Relationship Type="http://schemas.openxmlformats.org/officeDocument/2006/relationships/notesSlide" Target="/ppt/notesSlides/notesSlide11.xml" Id="Rd3911284c42a4d9c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90423f03449da" /><Relationship Type="http://schemas.openxmlformats.org/officeDocument/2006/relationships/notesSlide" Target="/ppt/notesSlides/notesSlide12.xml" Id="R9c85bf2296514e7a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b6e0e62e34916" /><Relationship Type="http://schemas.openxmlformats.org/officeDocument/2006/relationships/chart" Target="/ppt/slides/charts/chart5.xml" Id="R8ada81f4e7e845bd" /><Relationship Type="http://schemas.openxmlformats.org/officeDocument/2006/relationships/notesSlide" Target="/ppt/notesSlides/notesSlide13.xml" Id="Rbbb2258199ef43e3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18919c3374945" /><Relationship Type="http://schemas.openxmlformats.org/officeDocument/2006/relationships/chart" Target="/ppt/slides/charts/chart6.xml" Id="R93fd6fdefa134687" /><Relationship Type="http://schemas.openxmlformats.org/officeDocument/2006/relationships/chart" Target="/ppt/slides/charts/chart7.xml" Id="R46ef47353c6b4860" /><Relationship Type="http://schemas.openxmlformats.org/officeDocument/2006/relationships/notesSlide" Target="/ppt/notesSlides/notesSlide14.xml" Id="Rfb9996ff2585449e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01a65264f4922" /><Relationship Type="http://schemas.openxmlformats.org/officeDocument/2006/relationships/notesSlide" Target="/ppt/notesSlides/notesSlide15.xml" Id="Rf9cafe3dbb1b477d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06dc7ec044468" /><Relationship Type="http://schemas.openxmlformats.org/officeDocument/2006/relationships/chart" Target="/ppt/slides/charts/chart8.xml" Id="R06071b9f36744dc3" /><Relationship Type="http://schemas.openxmlformats.org/officeDocument/2006/relationships/notesSlide" Target="/ppt/notesSlides/notesSlide16.xml" Id="R9fbaf0fb3821417c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0822a7ccf49fa" /><Relationship Type="http://schemas.openxmlformats.org/officeDocument/2006/relationships/chart" Target="/ppt/slides/charts/chart9.xml" Id="R7ae4fee5d3684afb" /><Relationship Type="http://schemas.openxmlformats.org/officeDocument/2006/relationships/chart" Target="/ppt/slides/charts/chart10.xml" Id="Rb31e7d1d3b7a42ba" /><Relationship Type="http://schemas.openxmlformats.org/officeDocument/2006/relationships/notesSlide" Target="/ppt/notesSlides/notesSlide17.xml" Id="R2b20c628bd7b43fb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57553cd954375" /><Relationship Type="http://schemas.openxmlformats.org/officeDocument/2006/relationships/chart" Target="/ppt/slides/charts/chart11.xml" Id="R7a7f55c731af476e" /><Relationship Type="http://schemas.openxmlformats.org/officeDocument/2006/relationships/chart" Target="/ppt/slides/charts/chart12.xml" Id="Rcc8b87c7e73f493e" /><Relationship Type="http://schemas.openxmlformats.org/officeDocument/2006/relationships/chart" Target="/ppt/slides/charts/chart13.xml" Id="R5847aad9bcab4a56" /><Relationship Type="http://schemas.openxmlformats.org/officeDocument/2006/relationships/chart" Target="/ppt/slides/charts/chart14.xml" Id="Re01343509ff140ce" /><Relationship Type="http://schemas.openxmlformats.org/officeDocument/2006/relationships/notesSlide" Target="/ppt/notesSlides/notesSlide18.xml" Id="Rb8ac5137737a4a43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d9114129b44cc" /><Relationship Type="http://schemas.openxmlformats.org/officeDocument/2006/relationships/chart" Target="/ppt/slides/charts/chart15.xml" Id="R0c9c65b18c3e462f" /><Relationship Type="http://schemas.openxmlformats.org/officeDocument/2006/relationships/chart" Target="/ppt/slides/charts/chart16.xml" Id="R294d701376394ab9" /><Relationship Type="http://schemas.openxmlformats.org/officeDocument/2006/relationships/chart" Target="/ppt/slides/charts/chart17.xml" Id="Rf62f5736e1884e1c" /><Relationship Type="http://schemas.openxmlformats.org/officeDocument/2006/relationships/notesSlide" Target="/ppt/notesSlides/notesSlide19.xml" Id="R1a402e87a99c45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6e9ee29d447f1" /><Relationship Type="http://schemas.openxmlformats.org/officeDocument/2006/relationships/notesSlide" Target="/ppt/notesSlides/notesSlide2.xml" Id="Rc043ca97b12844e7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7b3b59d9a4aac" /><Relationship Type="http://schemas.openxmlformats.org/officeDocument/2006/relationships/notesSlide" Target="/ppt/notesSlides/notesSlide20.xml" Id="R51e8973a74d34e20" /></Relationships>
</file>

<file path=ppt/slides/_rels/slide2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ef02ea890460b" /><Relationship Type="http://schemas.openxmlformats.org/officeDocument/2006/relationships/chart" Target="/ppt/slides/charts/chart18.xml" Id="Rc07f000c6f234290" /><Relationship Type="http://schemas.openxmlformats.org/officeDocument/2006/relationships/chart" Target="/ppt/slides/charts/chart19.xml" Id="R0b3ac1089ff54477" /><Relationship Type="http://schemas.openxmlformats.org/officeDocument/2006/relationships/notesSlide" Target="/ppt/notesSlides/notesSlide21.xml" Id="R3f76c491ffcb4312" /></Relationships>
</file>

<file path=ppt/slides/_rels/slide2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63ae6778c4aa8" /><Relationship Type="http://schemas.openxmlformats.org/officeDocument/2006/relationships/chart" Target="/ppt/slides/charts/chart20.xml" Id="R9a37683458e84927" /><Relationship Type="http://schemas.openxmlformats.org/officeDocument/2006/relationships/chart" Target="/ppt/slides/charts/chart21.xml" Id="Rd2c5c2f5e4fd42a0" /><Relationship Type="http://schemas.openxmlformats.org/officeDocument/2006/relationships/chart" Target="/ppt/slides/charts/chart22.xml" Id="R9202772b4c684044" /><Relationship Type="http://schemas.openxmlformats.org/officeDocument/2006/relationships/notesSlide" Target="/ppt/notesSlides/notesSlide22.xml" Id="R4a1a6679adfb4913" /></Relationships>
</file>

<file path=ppt/slides/_rels/slide2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38aacea254699" /><Relationship Type="http://schemas.openxmlformats.org/officeDocument/2006/relationships/chart" Target="/ppt/slides/charts/chart23.xml" Id="R5ad3a7a3a7554f11" /><Relationship Type="http://schemas.openxmlformats.org/officeDocument/2006/relationships/notesSlide" Target="/ppt/notesSlides/notesSlide23.xml" Id="R79736bf39e8d4525" /></Relationships>
</file>

<file path=ppt/slides/_rels/slide2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8004a04364b99" /><Relationship Type="http://schemas.openxmlformats.org/officeDocument/2006/relationships/chart" Target="/ppt/slides/charts/chart24.xml" Id="Rd29c5d02186e4f94" /><Relationship Type="http://schemas.openxmlformats.org/officeDocument/2006/relationships/chart" Target="/ppt/slides/charts/chart25.xml" Id="R1deef95c69e24d91" /><Relationship Type="http://schemas.openxmlformats.org/officeDocument/2006/relationships/chart" Target="/ppt/slides/charts/chart26.xml" Id="Ra53ced2a42da4256" /><Relationship Type="http://schemas.openxmlformats.org/officeDocument/2006/relationships/notesSlide" Target="/ppt/notesSlides/notesSlide24.xml" Id="R41c7a88653c44163" /></Relationships>
</file>

<file path=ppt/slides/_rels/slide2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25993136645a0" /><Relationship Type="http://schemas.openxmlformats.org/officeDocument/2006/relationships/chart" Target="/ppt/slides/charts/chart27.xml" Id="R967c7f492a8343a8" /><Relationship Type="http://schemas.openxmlformats.org/officeDocument/2006/relationships/notesSlide" Target="/ppt/notesSlides/notesSlide25.xml" Id="R0b293c69afb342b3" /></Relationships>
</file>

<file path=ppt/slides/_rels/slide2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df25ec5a943ab" /><Relationship Type="http://schemas.openxmlformats.org/officeDocument/2006/relationships/chart" Target="/ppt/slides/charts/chart28.xml" Id="R51f78facc6ec4104" /><Relationship Type="http://schemas.openxmlformats.org/officeDocument/2006/relationships/notesSlide" Target="/ppt/notesSlides/notesSlide26.xml" Id="R55439a3887de4ff9" /></Relationships>
</file>

<file path=ppt/slides/_rels/slide2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c954b17354800" /><Relationship Type="http://schemas.openxmlformats.org/officeDocument/2006/relationships/chart" Target="/ppt/slides/charts/chart29.xml" Id="R2c384c2b5d3a4e5e" /><Relationship Type="http://schemas.openxmlformats.org/officeDocument/2006/relationships/chart" Target="/ppt/slides/charts/chart30.xml" Id="Rcb7366b902f74b12" /><Relationship Type="http://schemas.openxmlformats.org/officeDocument/2006/relationships/chart" Target="/ppt/slides/charts/chart31.xml" Id="R822b0dc28359429f" /><Relationship Type="http://schemas.openxmlformats.org/officeDocument/2006/relationships/notesSlide" Target="/ppt/notesSlides/notesSlide27.xml" Id="R7547a1024788451e" /></Relationships>
</file>

<file path=ppt/slides/_rels/slide2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eac1062894745" /><Relationship Type="http://schemas.openxmlformats.org/officeDocument/2006/relationships/chart" Target="/ppt/slides/charts/chart32.xml" Id="Rac5e4e49c1304417" /><Relationship Type="http://schemas.openxmlformats.org/officeDocument/2006/relationships/chart" Target="/ppt/slides/charts/chart33.xml" Id="Rc9956406c0f84b64" /><Relationship Type="http://schemas.openxmlformats.org/officeDocument/2006/relationships/chart" Target="/ppt/slides/charts/chart34.xml" Id="R80869f8a251d432e" /><Relationship Type="http://schemas.openxmlformats.org/officeDocument/2006/relationships/notesSlide" Target="/ppt/notesSlides/notesSlide28.xml" Id="R5c9f459094c140ae" /></Relationships>
</file>

<file path=ppt/slides/_rels/slide2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1d148f5d04c1b" /><Relationship Type="http://schemas.openxmlformats.org/officeDocument/2006/relationships/chart" Target="/ppt/slides/charts/chart35.xml" Id="Rf954d03cee7f4750" /><Relationship Type="http://schemas.openxmlformats.org/officeDocument/2006/relationships/chart" Target="/ppt/slides/charts/chart36.xml" Id="R6d3709a088024aae" /><Relationship Type="http://schemas.openxmlformats.org/officeDocument/2006/relationships/notesSlide" Target="/ppt/notesSlides/notesSlide29.xml" Id="Rc4961a1ea76b49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165356d8b44fa" /><Relationship Type="http://schemas.openxmlformats.org/officeDocument/2006/relationships/notesSlide" Target="/ppt/notesSlides/notesSlide3.xml" Id="Rc654f12bc7704929" /></Relationships>
</file>

<file path=ppt/slides/_rels/slide3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ab9d449a5479a" /><Relationship Type="http://schemas.openxmlformats.org/officeDocument/2006/relationships/chart" Target="/ppt/slides/charts/chart37.xml" Id="R3ab5f0a4a6bb440d" /><Relationship Type="http://schemas.openxmlformats.org/officeDocument/2006/relationships/chart" Target="/ppt/slides/charts/chart38.xml" Id="Rdc76baf0131a4533" /><Relationship Type="http://schemas.openxmlformats.org/officeDocument/2006/relationships/chart" Target="/ppt/slides/charts/chart39.xml" Id="Rcaa37a627c17410c" /><Relationship Type="http://schemas.openxmlformats.org/officeDocument/2006/relationships/notesSlide" Target="/ppt/notesSlides/notesSlide30.xml" Id="R59147902dd024922" /></Relationships>
</file>

<file path=ppt/slides/_rels/slide3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ccadfceda4f9d" /><Relationship Type="http://schemas.openxmlformats.org/officeDocument/2006/relationships/chart" Target="/ppt/slides/charts/chart40.xml" Id="R861dbe7b1cce441a" /><Relationship Type="http://schemas.openxmlformats.org/officeDocument/2006/relationships/chart" Target="/ppt/slides/charts/chart41.xml" Id="R8ee697f8c6d243fd" /><Relationship Type="http://schemas.openxmlformats.org/officeDocument/2006/relationships/chart" Target="/ppt/slides/charts/chart42.xml" Id="Re0d1f2497d474643" /><Relationship Type="http://schemas.openxmlformats.org/officeDocument/2006/relationships/chart" Target="/ppt/slides/charts/chart43.xml" Id="R7cac65abb93845ff" /><Relationship Type="http://schemas.openxmlformats.org/officeDocument/2006/relationships/notesSlide" Target="/ppt/notesSlides/notesSlide31.xml" Id="Rb525626fcd744f98" /></Relationships>
</file>

<file path=ppt/slides/_rels/slide3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ebb9240b04497" /><Relationship Type="http://schemas.openxmlformats.org/officeDocument/2006/relationships/chart" Target="/ppt/slides/charts/chart44.xml" Id="Rfcb499ca8875430b" /><Relationship Type="http://schemas.openxmlformats.org/officeDocument/2006/relationships/chart" Target="/ppt/slides/charts/chart45.xml" Id="Rf228cdd859d54627" /><Relationship Type="http://schemas.openxmlformats.org/officeDocument/2006/relationships/chart" Target="/ppt/slides/charts/chart46.xml" Id="R1664ddbf45594db6" /><Relationship Type="http://schemas.openxmlformats.org/officeDocument/2006/relationships/chart" Target="/ppt/slides/charts/chart47.xml" Id="R97e6e6601c7447d7" /><Relationship Type="http://schemas.openxmlformats.org/officeDocument/2006/relationships/notesSlide" Target="/ppt/notesSlides/notesSlide32.xml" Id="Ra87fdae7a9b9406f" /></Relationships>
</file>

<file path=ppt/slides/_rels/slide3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dff0be642460b" /><Relationship Type="http://schemas.openxmlformats.org/officeDocument/2006/relationships/chart" Target="/ppt/slides/charts/chart48.xml" Id="Rb0efaac8b0894a5a" /><Relationship Type="http://schemas.openxmlformats.org/officeDocument/2006/relationships/chart" Target="/ppt/slides/charts/chart49.xml" Id="R2cde14c3cb764bd5" /><Relationship Type="http://schemas.openxmlformats.org/officeDocument/2006/relationships/chart" Target="/ppt/slides/charts/chart50.xml" Id="R5670c3a9c4874f64" /><Relationship Type="http://schemas.openxmlformats.org/officeDocument/2006/relationships/notesSlide" Target="/ppt/notesSlides/notesSlide33.xml" Id="Rff6207ab97dd49fd" /></Relationships>
</file>

<file path=ppt/slides/_rels/slide3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04138176f435c" /><Relationship Type="http://schemas.openxmlformats.org/officeDocument/2006/relationships/chart" Target="/ppt/slides/charts/chart51.xml" Id="R986ec7c12aa44302" /><Relationship Type="http://schemas.openxmlformats.org/officeDocument/2006/relationships/chart" Target="/ppt/slides/charts/chart52.xml" Id="R19996ffe615e407c" /><Relationship Type="http://schemas.openxmlformats.org/officeDocument/2006/relationships/notesSlide" Target="/ppt/notesSlides/notesSlide34.xml" Id="R01190e45d5d74070" /></Relationships>
</file>

<file path=ppt/slides/_rels/slide3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07b7da11340e8" /><Relationship Type="http://schemas.openxmlformats.org/officeDocument/2006/relationships/chart" Target="/ppt/slides/charts/chart53.xml" Id="Rb2dc8633fced4b53" /><Relationship Type="http://schemas.openxmlformats.org/officeDocument/2006/relationships/chart" Target="/ppt/slides/charts/chart54.xml" Id="R32c84629a2e14f90" /><Relationship Type="http://schemas.openxmlformats.org/officeDocument/2006/relationships/chart" Target="/ppt/slides/charts/chart55.xml" Id="Rc31b4ec4bb904c8a" /><Relationship Type="http://schemas.openxmlformats.org/officeDocument/2006/relationships/chart" Target="/ppt/slides/charts/chart56.xml" Id="R156752ab96254935" /><Relationship Type="http://schemas.openxmlformats.org/officeDocument/2006/relationships/notesSlide" Target="/ppt/notesSlides/notesSlide35.xml" Id="Rd751b22e16de44dd" /></Relationships>
</file>

<file path=ppt/slides/_rels/slide3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67f8a11124c78" /><Relationship Type="http://schemas.openxmlformats.org/officeDocument/2006/relationships/chart" Target="/ppt/slides/charts/chart57.xml" Id="R21263fb0e7584f89" /><Relationship Type="http://schemas.openxmlformats.org/officeDocument/2006/relationships/chart" Target="/ppt/slides/charts/chart58.xml" Id="Rbfc9f2833a394f47" /><Relationship Type="http://schemas.openxmlformats.org/officeDocument/2006/relationships/notesSlide" Target="/ppt/notesSlides/notesSlide36.xml" Id="R3afdf17d18a54a04" /></Relationships>
</file>

<file path=ppt/slides/_rels/slide3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180d161b74aac" /><Relationship Type="http://schemas.openxmlformats.org/officeDocument/2006/relationships/notesSlide" Target="/ppt/notesSlides/notesSlide37.xml" Id="Rc616571aff4648bf" /></Relationships>
</file>

<file path=ppt/slides/_rels/slide3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607bdd38944ea" /><Relationship Type="http://schemas.openxmlformats.org/officeDocument/2006/relationships/chart" Target="/ppt/slides/charts/chart59.xml" Id="R09bde9b8264348a3" /><Relationship Type="http://schemas.openxmlformats.org/officeDocument/2006/relationships/chart" Target="/ppt/slides/charts/chart60.xml" Id="R520f6699484f4a6b" /><Relationship Type="http://schemas.openxmlformats.org/officeDocument/2006/relationships/notesSlide" Target="/ppt/notesSlides/notesSlide38.xml" Id="Rb6b0a8927b084cb9" /></Relationships>
</file>

<file path=ppt/slides/_rels/slide3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581a4468c48ad" /><Relationship Type="http://schemas.openxmlformats.org/officeDocument/2006/relationships/chart" Target="/ppt/slides/charts/chart61.xml" Id="Rf314229b22de4535" /><Relationship Type="http://schemas.openxmlformats.org/officeDocument/2006/relationships/chart" Target="/ppt/slides/charts/chart62.xml" Id="Rce6d7892e0b045ec" /><Relationship Type="http://schemas.openxmlformats.org/officeDocument/2006/relationships/chart" Target="/ppt/slides/charts/chart63.xml" Id="Rd6a7e1f796d844d8" /><Relationship Type="http://schemas.openxmlformats.org/officeDocument/2006/relationships/notesSlide" Target="/ppt/notesSlides/notesSlide39.xml" Id="R9f963c213ebe42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d4110b9394270" /><Relationship Type="http://schemas.openxmlformats.org/officeDocument/2006/relationships/notesSlide" Target="/ppt/notesSlides/notesSlide4.xml" Id="R291a0b183a124512" /></Relationships>
</file>

<file path=ppt/slides/_rels/slide4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f57ffac794312" /><Relationship Type="http://schemas.openxmlformats.org/officeDocument/2006/relationships/chart" Target="/ppt/slides/charts/chart64.xml" Id="Re6cdf2941a844e37" /><Relationship Type="http://schemas.openxmlformats.org/officeDocument/2006/relationships/chart" Target="/ppt/slides/charts/chart65.xml" Id="R594873f60f9a4133" /><Relationship Type="http://schemas.openxmlformats.org/officeDocument/2006/relationships/chart" Target="/ppt/slides/charts/chart66.xml" Id="R24ab50de220a46b3" /><Relationship Type="http://schemas.openxmlformats.org/officeDocument/2006/relationships/notesSlide" Target="/ppt/notesSlides/notesSlide40.xml" Id="R68ed83c3ff514c77" /></Relationships>
</file>

<file path=ppt/slides/_rels/slide4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8c39094c74afe" /><Relationship Type="http://schemas.openxmlformats.org/officeDocument/2006/relationships/chart" Target="/ppt/slides/charts/chart67.xml" Id="Rcf5b20e75e3149c1" /><Relationship Type="http://schemas.openxmlformats.org/officeDocument/2006/relationships/chart" Target="/ppt/slides/charts/chart68.xml" Id="Rf6fd98a03d5e4cd8" /><Relationship Type="http://schemas.openxmlformats.org/officeDocument/2006/relationships/notesSlide" Target="/ppt/notesSlides/notesSlide41.xml" Id="R586cb82f79f24a78" /></Relationships>
</file>

<file path=ppt/slides/_rels/slide4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e18e6a46f4dac" /><Relationship Type="http://schemas.openxmlformats.org/officeDocument/2006/relationships/chart" Target="/ppt/slides/charts/chart69.xml" Id="R3521f17cf73047f8" /><Relationship Type="http://schemas.openxmlformats.org/officeDocument/2006/relationships/chart" Target="/ppt/slides/charts/chart70.xml" Id="R9a6302b6f38f4e7e" /><Relationship Type="http://schemas.openxmlformats.org/officeDocument/2006/relationships/notesSlide" Target="/ppt/notesSlides/notesSlide42.xml" Id="R293eee5cc9d64252" /></Relationships>
</file>

<file path=ppt/slides/_rels/slide4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d5752dc98455a" /><Relationship Type="http://schemas.openxmlformats.org/officeDocument/2006/relationships/chart" Target="/ppt/slides/charts/chart71.xml" Id="R359f4edd47984595" /><Relationship Type="http://schemas.openxmlformats.org/officeDocument/2006/relationships/chart" Target="/ppt/slides/charts/chart72.xml" Id="R3b4380cfdb674f0b" /><Relationship Type="http://schemas.openxmlformats.org/officeDocument/2006/relationships/notesSlide" Target="/ppt/notesSlides/notesSlide43.xml" Id="R0b9ea619eb8a4a79" /></Relationships>
</file>

<file path=ppt/slides/_rels/slide4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d6b0809f248f7" /><Relationship Type="http://schemas.openxmlformats.org/officeDocument/2006/relationships/chart" Target="/ppt/slides/charts/chart73.xml" Id="R534afe95a4aa4f7f" /><Relationship Type="http://schemas.openxmlformats.org/officeDocument/2006/relationships/chart" Target="/ppt/slides/charts/chart74.xml" Id="R07afae1e7bed44b0" /><Relationship Type="http://schemas.openxmlformats.org/officeDocument/2006/relationships/chart" Target="/ppt/slides/charts/chart75.xml" Id="R6c34874a621d497e" /><Relationship Type="http://schemas.openxmlformats.org/officeDocument/2006/relationships/notesSlide" Target="/ppt/notesSlides/notesSlide44.xml" Id="Rb0535eb1e13d4fde" /></Relationships>
</file>

<file path=ppt/slides/_rels/slide4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4a9f5b0064460" /><Relationship Type="http://schemas.openxmlformats.org/officeDocument/2006/relationships/chart" Target="/ppt/slides/charts/chart76.xml" Id="R6020be1452dc4d24" /><Relationship Type="http://schemas.openxmlformats.org/officeDocument/2006/relationships/chart" Target="/ppt/slides/charts/chart77.xml" Id="R6f13cbd229b748c1" /><Relationship Type="http://schemas.openxmlformats.org/officeDocument/2006/relationships/chart" Target="/ppt/slides/charts/chart78.xml" Id="R90d1b767662542c5" /><Relationship Type="http://schemas.openxmlformats.org/officeDocument/2006/relationships/chart" Target="/ppt/slides/charts/chart79.xml" Id="Rd0dfcd5a418b4208" /><Relationship Type="http://schemas.openxmlformats.org/officeDocument/2006/relationships/notesSlide" Target="/ppt/notesSlides/notesSlide45.xml" Id="Rbcfb1182b09d4a31" /></Relationships>
</file>

<file path=ppt/slides/_rels/slide4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28129e9cb480d" /><Relationship Type="http://schemas.openxmlformats.org/officeDocument/2006/relationships/chart" Target="/ppt/slides/charts/chart80.xml" Id="Re737c47c086c4c66" /><Relationship Type="http://schemas.openxmlformats.org/officeDocument/2006/relationships/chart" Target="/ppt/slides/charts/chart81.xml" Id="R475e17c0248a41b5" /><Relationship Type="http://schemas.openxmlformats.org/officeDocument/2006/relationships/chart" Target="/ppt/slides/charts/chart82.xml" Id="Ra7bfb76350984be2" /><Relationship Type="http://schemas.openxmlformats.org/officeDocument/2006/relationships/notesSlide" Target="/ppt/notesSlides/notesSlide46.xml" Id="Re3d7db6ab82644e1" /></Relationships>
</file>

<file path=ppt/slides/_rels/slide4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6debb0710489d" /><Relationship Type="http://schemas.openxmlformats.org/officeDocument/2006/relationships/chart" Target="/ppt/slides/charts/chart83.xml" Id="R496dc7651f134cb0" /><Relationship Type="http://schemas.openxmlformats.org/officeDocument/2006/relationships/chart" Target="/ppt/slides/charts/chart84.xml" Id="Rcbccac7076754931" /><Relationship Type="http://schemas.openxmlformats.org/officeDocument/2006/relationships/notesSlide" Target="/ppt/notesSlides/notesSlide47.xml" Id="Rccfcd79a8d2648d3" /></Relationships>
</file>

<file path=ppt/slides/_rels/slide4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9299afebb4d33" /><Relationship Type="http://schemas.openxmlformats.org/officeDocument/2006/relationships/chart" Target="/ppt/slides/charts/chart85.xml" Id="R0349949504854c7e" /><Relationship Type="http://schemas.openxmlformats.org/officeDocument/2006/relationships/chart" Target="/ppt/slides/charts/chart86.xml" Id="Rc08485ae807940e7" /><Relationship Type="http://schemas.openxmlformats.org/officeDocument/2006/relationships/notesSlide" Target="/ppt/notesSlides/notesSlide48.xml" Id="R05bf91e958de4e0b" /></Relationships>
</file>

<file path=ppt/slides/_rels/slide4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6f18ebc64434c" /><Relationship Type="http://schemas.openxmlformats.org/officeDocument/2006/relationships/notesSlide" Target="/ppt/notesSlides/notesSlide49.xml" Id="R0a74b1677dc244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fe60300ea470f" /><Relationship Type="http://schemas.openxmlformats.org/officeDocument/2006/relationships/notesSlide" Target="/ppt/notesSlides/notesSlide5.xml" Id="R0360f5d85b264eb4" /></Relationships>
</file>

<file path=ppt/slides/_rels/slide5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9d962e3a74b4c" /><Relationship Type="http://schemas.openxmlformats.org/officeDocument/2006/relationships/notesSlide" Target="/ppt/notesSlides/notesSlide50.xml" Id="R3992bcb926cf431c" /></Relationships>
</file>

<file path=ppt/slides/_rels/slide5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6cc1859094858" /><Relationship Type="http://schemas.openxmlformats.org/officeDocument/2006/relationships/notesSlide" Target="/ppt/notesSlides/notesSlide51.xml" Id="R474fae0e004447be" /></Relationships>
</file>

<file path=ppt/slides/_rels/slide5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b325381bd43e6" /><Relationship Type="http://schemas.openxmlformats.org/officeDocument/2006/relationships/notesSlide" Target="/ppt/notesSlides/notesSlide52.xml" Id="R5df91a50818c43b3" /></Relationships>
</file>

<file path=ppt/slides/_rels/slide5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ced9def334059" /><Relationship Type="http://schemas.openxmlformats.org/officeDocument/2006/relationships/notesSlide" Target="/ppt/notesSlides/notesSlide53.xml" Id="R112054aba4e843a6" /></Relationships>
</file>

<file path=ppt/slides/_rels/slide5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da5632c054983" /><Relationship Type="http://schemas.openxmlformats.org/officeDocument/2006/relationships/notesSlide" Target="/ppt/notesSlides/notesSlide54.xml" Id="Re23ed049646f4edc" /></Relationships>
</file>

<file path=ppt/slides/_rels/slide5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60f6591e24d7b" /><Relationship Type="http://schemas.openxmlformats.org/officeDocument/2006/relationships/notesSlide" Target="/ppt/notesSlides/notesSlide55.xml" Id="Reb248008f70744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3fd7fc6914947" /><Relationship Type="http://schemas.openxmlformats.org/officeDocument/2006/relationships/notesSlide" Target="/ppt/notesSlides/notesSlide6.xml" Id="R61d6670888464a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da946fd184395" /><Relationship Type="http://schemas.openxmlformats.org/officeDocument/2006/relationships/notesSlide" Target="/ppt/notesSlides/notesSlide7.xml" Id="Rd8a42b0c06844401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1fe89392446fb" /><Relationship Type="http://schemas.openxmlformats.org/officeDocument/2006/relationships/notesSlide" Target="/ppt/notesSlides/notesSlide8.xml" Id="Rb0255fa9a7bc43b2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2c1291fe44693" /><Relationship Type="http://schemas.openxmlformats.org/officeDocument/2006/relationships/chart" Target="/ppt/slides/charts/chart1.xml" Id="R806f7e8cf9f747e7" /><Relationship Type="http://schemas.openxmlformats.org/officeDocument/2006/relationships/notesSlide" Target="/ppt/notesSlides/notesSlide9.xml" Id="Re8eda04709b6458a" /></Relationships>
</file>

<file path=ppt/slides/charts/chart1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当季GDP平减指数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30"/>
              <c:pt idx="0">
                <c:v>19-03</c:v>
              </c:pt>
              <c:pt idx="1">
                <c:v>19-06</c:v>
              </c:pt>
              <c:pt idx="2">
                <c:v>19-09</c:v>
              </c:pt>
              <c:pt idx="3">
                <c:v>19-12</c:v>
              </c:pt>
              <c:pt idx="4">
                <c:v>20-03</c:v>
              </c:pt>
              <c:pt idx="5">
                <c:v>20-06</c:v>
              </c:pt>
              <c:pt idx="6">
                <c:v>20-09</c:v>
              </c:pt>
              <c:pt idx="7">
                <c:v>20-12</c:v>
              </c:pt>
              <c:pt idx="8">
                <c:v>21-03</c:v>
              </c:pt>
              <c:pt idx="9">
                <c:v>21-06</c:v>
              </c:pt>
              <c:pt idx="10">
                <c:v>21-09</c:v>
              </c:pt>
              <c:pt idx="11">
                <c:v>21-12</c:v>
              </c:pt>
              <c:pt idx="12">
                <c:v>22-03</c:v>
              </c:pt>
              <c:pt idx="13">
                <c:v>22-06</c:v>
              </c:pt>
              <c:pt idx="14">
                <c:v>22-09</c:v>
              </c:pt>
              <c:pt idx="15">
                <c:v>22-12</c:v>
              </c:pt>
              <c:pt idx="16">
                <c:v>23-03</c:v>
              </c:pt>
              <c:pt idx="17">
                <c:v>23-06</c:v>
              </c:pt>
              <c:pt idx="18">
                <c:v>23-09</c:v>
              </c:pt>
              <c:pt idx="19">
                <c:v>23-12</c:v>
              </c:pt>
              <c:pt idx="20">
                <c:v>24-03</c:v>
              </c:pt>
              <c:pt idx="21">
                <c:v>24-06</c:v>
              </c:pt>
              <c:pt idx="22">
                <c:v>24-09</c:v>
              </c:pt>
              <c:pt idx="23">
                <c:v>24-12</c:v>
              </c:pt>
              <c:pt idx="24">
                <c:v>25-03</c:v>
              </c:pt>
              <c:pt idx="25">
                <c:v>25-06</c:v>
              </c:pt>
              <c:pt idx="26">
                <c:v>25-09</c:v>
              </c:pt>
              <c:pt idx="27">
                <c:v>25-12</c:v>
              </c:pt>
              <c:pt idx="28">
                <c:v>26-03</c:v>
              </c:pt>
              <c:pt idx="29">
                <c:v>26-06</c:v>
              </c:pt>
            </c:strLit>
          </c:cat>
          <c:val>
            <c:numLit>
              <c:formatCode>0.0</c:formatCode>
              <c:ptCount val="30"/>
              <c:pt idx="0">
                <c:v>1.1</c:v>
              </c:pt>
              <c:pt idx="1">
                <c:v>1.8</c:v>
              </c:pt>
              <c:pt idx="2">
                <c:v>1.1</c:v>
              </c:pt>
              <c:pt idx="3">
                <c:v>1.1</c:v>
              </c:pt>
              <c:pt idx="4">
                <c:v>1.6</c:v>
              </c:pt>
              <c:pt idx="5">
                <c:v>-0.3</c:v>
              </c:pt>
              <c:pt idx="6">
                <c:v>0.5</c:v>
              </c:pt>
              <c:pt idx="7">
                <c:v>0.5</c:v>
              </c:pt>
              <c:pt idx="8">
                <c:v>2.3</c:v>
              </c:pt>
              <c:pt idx="9">
                <c:v>5.1</c:v>
              </c:pt>
              <c:pt idx="10">
                <c:v>4.6</c:v>
              </c:pt>
              <c:pt idx="11">
                <c:v>5.6</c:v>
              </c:pt>
              <c:pt idx="12">
                <c:v>3.7</c:v>
              </c:pt>
              <c:pt idx="13">
                <c:v>3.1</c:v>
              </c:pt>
              <c:pt idx="14">
                <c:v>1.8</c:v>
              </c:pt>
              <c:pt idx="15">
                <c:v>-0.1</c:v>
              </c:pt>
              <c:pt idx="16">
                <c:v>0.8</c:v>
              </c:pt>
              <c:pt idx="17">
                <c:v>-0.8</c:v>
              </c:pt>
              <c:pt idx="18">
                <c:v>-0.9</c:v>
              </c:pt>
              <c:pt idx="19">
                <c:v>-0.9</c:v>
              </c:pt>
              <c:pt idx="20">
                <c:v>-1</c:v>
              </c:pt>
              <c:pt idx="21">
                <c:v>-0.8</c:v>
              </c:pt>
              <c:pt idx="22">
                <c:v>-0.6</c:v>
              </c:pt>
              <c:pt idx="23">
                <c:v>-0.8</c:v>
              </c:pt>
              <c:pt idx="24">
                <c:v>-0.78</c:v>
              </c:pt>
              <c:pt idx="25">
                <c:v>-1.24</c:v>
              </c:pt>
              <c:pt idx="26">
                <c:v>-1.04</c:v>
              </c:pt>
              <c:pt idx="27">
                <c:v>-0.62</c:v>
              </c:pt>
              <c:pt idx="28">
                <c:v>-0.06</c:v>
              </c:pt>
              <c:pt idx="29">
                <c:v>1.53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6.5"/>
          <c:min val="-2.1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10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商品房销售面积累计同比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24-04</c:v>
              </c:pt>
              <c:pt idx="2">
                <c:v>24-05</c:v>
              </c:pt>
              <c:pt idx="3">
                <c:v>24-08</c:v>
              </c:pt>
              <c:pt idx="4">
                <c:v>24-09</c:v>
              </c:pt>
              <c:pt idx="5">
                <c:v>25-02</c:v>
              </c:pt>
              <c:pt idx="6">
                <c:v>25-03</c:v>
              </c:pt>
              <c:pt idx="7">
                <c:v>25-04</c:v>
              </c:pt>
              <c:pt idx="8">
                <c:v>25-06</c:v>
              </c:pt>
              <c:pt idx="9">
                <c:v>25-09</c:v>
              </c:pt>
              <c:pt idx="10">
                <c:v>25-11</c:v>
              </c:pt>
              <c:pt idx="11">
                <c:v>26-02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-20.5</c:v>
              </c:pt>
              <c:pt idx="1">
                <c:v>-20.2</c:v>
              </c:pt>
              <c:pt idx="2">
                <c:v>-20.3</c:v>
              </c:pt>
              <c:pt idx="3">
                <c:v>-18</c:v>
              </c:pt>
              <c:pt idx="4">
                <c:v>-17.1</c:v>
              </c:pt>
              <c:pt idx="5">
                <c:v>-5.1</c:v>
              </c:pt>
              <c:pt idx="6">
                <c:v>-3</c:v>
              </c:pt>
              <c:pt idx="7">
                <c:v>-2.8</c:v>
              </c:pt>
              <c:pt idx="8">
                <c:v>-3.5</c:v>
              </c:pt>
              <c:pt idx="9">
                <c:v>-5.5</c:v>
              </c:pt>
              <c:pt idx="10">
                <c:v>-7.8</c:v>
              </c:pt>
              <c:pt idx="11">
                <c:v>-13.5</c:v>
              </c:pt>
              <c:pt idx="12">
                <c:v>-11.6</c:v>
              </c:pt>
            </c:numLit>
          </c:val>
        </c:ser>
        <c:ser>
          <c:idx val="1"/>
          <c:order val="1"/>
          <c:tx>
            <c:v>房屋新开工面积累计同比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24-04</c:v>
              </c:pt>
              <c:pt idx="2">
                <c:v>24-05</c:v>
              </c:pt>
              <c:pt idx="3">
                <c:v>24-08</c:v>
              </c:pt>
              <c:pt idx="4">
                <c:v>24-09</c:v>
              </c:pt>
              <c:pt idx="5">
                <c:v>25-02</c:v>
              </c:pt>
              <c:pt idx="6">
                <c:v>25-03</c:v>
              </c:pt>
              <c:pt idx="7">
                <c:v>25-04</c:v>
              </c:pt>
              <c:pt idx="8">
                <c:v>25-06</c:v>
              </c:pt>
              <c:pt idx="9">
                <c:v>25-09</c:v>
              </c:pt>
              <c:pt idx="10">
                <c:v>25-11</c:v>
              </c:pt>
              <c:pt idx="11">
                <c:v>26-02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-29.7</c:v>
              </c:pt>
              <c:pt idx="1">
                <c:v>-24.6</c:v>
              </c:pt>
              <c:pt idx="2">
                <c:v>-24.2</c:v>
              </c:pt>
              <c:pt idx="3">
                <c:v>-22.5</c:v>
              </c:pt>
              <c:pt idx="4">
                <c:v>-22.2</c:v>
              </c:pt>
              <c:pt idx="5">
                <c:v>-29.6</c:v>
              </c:pt>
              <c:pt idx="6">
                <c:v>-24.4</c:v>
              </c:pt>
              <c:pt idx="7">
                <c:v>-23.8</c:v>
              </c:pt>
              <c:pt idx="8">
                <c:v>-20</c:v>
              </c:pt>
              <c:pt idx="9">
                <c:v>-18.9</c:v>
              </c:pt>
              <c:pt idx="10">
                <c:v>-20.5</c:v>
              </c:pt>
              <c:pt idx="11">
                <c:v>-23.1</c:v>
              </c:pt>
              <c:pt idx="12">
                <c:v>-23.4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1"/>
          <c:min val="-33.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88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11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70城二手住宅环比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22-06</c:v>
              </c:pt>
              <c:pt idx="1">
                <c:v>22-10</c:v>
              </c:pt>
              <c:pt idx="2">
                <c:v>23-01</c:v>
              </c:pt>
              <c:pt idx="3">
                <c:v>23-03</c:v>
              </c:pt>
              <c:pt idx="4">
                <c:v>23-09</c:v>
              </c:pt>
              <c:pt idx="5">
                <c:v>24-03</c:v>
              </c:pt>
              <c:pt idx="6">
                <c:v>24-05</c:v>
              </c:pt>
              <c:pt idx="7">
                <c:v>24-09</c:v>
              </c:pt>
              <c:pt idx="8">
                <c:v>25-03</c:v>
              </c:pt>
              <c:pt idx="9">
                <c:v>25-06</c:v>
              </c:pt>
              <c:pt idx="10">
                <c:v>25-12</c:v>
              </c:pt>
              <c:pt idx="11">
                <c:v>26-03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-0.2</c:v>
              </c:pt>
              <c:pt idx="1">
                <c:v>-0.5</c:v>
              </c:pt>
              <c:pt idx="2">
                <c:v>-0.3</c:v>
              </c:pt>
              <c:pt idx="3">
                <c:v>0.3</c:v>
              </c:pt>
              <c:pt idx="4">
                <c:v>-0.5</c:v>
              </c:pt>
              <c:pt idx="5">
                <c:v>-0.5</c:v>
              </c:pt>
              <c:pt idx="6">
                <c:v>-1</c:v>
              </c:pt>
              <c:pt idx="7">
                <c:v>-0.9</c:v>
              </c:pt>
              <c:pt idx="8">
                <c:v>-0.2</c:v>
              </c:pt>
              <c:pt idx="9">
                <c:v>-0.6</c:v>
              </c:pt>
              <c:pt idx="10">
                <c:v>-0.7</c:v>
              </c:pt>
              <c:pt idx="11">
                <c:v>-0.2</c:v>
              </c:pt>
              <c:pt idx="12">
                <c:v>-0.3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0.5"/>
          <c:min val="-1.2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0.2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12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70城新建住宅环比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22-06</c:v>
              </c:pt>
              <c:pt idx="1">
                <c:v>22-10</c:v>
              </c:pt>
              <c:pt idx="2">
                <c:v>22-12</c:v>
              </c:pt>
              <c:pt idx="3">
                <c:v>23-03</c:v>
              </c:pt>
              <c:pt idx="4">
                <c:v>23-04</c:v>
              </c:pt>
              <c:pt idx="5">
                <c:v>23-08</c:v>
              </c:pt>
              <c:pt idx="6">
                <c:v>24-03</c:v>
              </c:pt>
              <c:pt idx="7">
                <c:v>24-05</c:v>
              </c:pt>
              <c:pt idx="8">
                <c:v>24-09</c:v>
              </c:pt>
              <c:pt idx="9">
                <c:v>25-02</c:v>
              </c:pt>
              <c:pt idx="10">
                <c:v>25-06</c:v>
              </c:pt>
              <c:pt idx="11">
                <c:v>25-10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-0.1</c:v>
              </c:pt>
              <c:pt idx="1">
                <c:v>-0.4</c:v>
              </c:pt>
              <c:pt idx="2">
                <c:v>-0.2</c:v>
              </c:pt>
              <c:pt idx="3">
                <c:v>0.4</c:v>
              </c:pt>
              <c:pt idx="4">
                <c:v>0.3</c:v>
              </c:pt>
              <c:pt idx="5">
                <c:v>-0.3</c:v>
              </c:pt>
              <c:pt idx="6">
                <c:v>-0.3</c:v>
              </c:pt>
              <c:pt idx="7">
                <c:v>-0.7</c:v>
              </c:pt>
              <c:pt idx="8">
                <c:v>-0.7</c:v>
              </c:pt>
              <c:pt idx="9">
                <c:v>-0.1</c:v>
              </c:pt>
              <c:pt idx="10">
                <c:v>-0.3</c:v>
              </c:pt>
              <c:pt idx="11">
                <c:v>-0.5</c:v>
              </c:pt>
              <c:pt idx="12">
                <c:v>-0.2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0.55"/>
          <c:min val="-0.8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0.2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13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一线城市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22-06</c:v>
              </c:pt>
              <c:pt idx="1">
                <c:v>22-10</c:v>
              </c:pt>
              <c:pt idx="2">
                <c:v>23-01</c:v>
              </c:pt>
              <c:pt idx="3">
                <c:v>23-02</c:v>
              </c:pt>
              <c:pt idx="4">
                <c:v>23-03</c:v>
              </c:pt>
              <c:pt idx="5">
                <c:v>23-09</c:v>
              </c:pt>
              <c:pt idx="6">
                <c:v>23-11</c:v>
              </c:pt>
              <c:pt idx="7">
                <c:v>24-03</c:v>
              </c:pt>
              <c:pt idx="8">
                <c:v>24-04</c:v>
              </c:pt>
              <c:pt idx="9">
                <c:v>24-09</c:v>
              </c:pt>
              <c:pt idx="10">
                <c:v>25-03</c:v>
              </c:pt>
              <c:pt idx="11">
                <c:v>25-05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0.1</c:v>
              </c:pt>
              <c:pt idx="1">
                <c:v>-0.3</c:v>
              </c:pt>
              <c:pt idx="2">
                <c:v>0.4</c:v>
              </c:pt>
              <c:pt idx="3">
                <c:v>0.7</c:v>
              </c:pt>
              <c:pt idx="4">
                <c:v>0.5</c:v>
              </c:pt>
              <c:pt idx="5">
                <c:v>0.2</c:v>
              </c:pt>
              <c:pt idx="6">
                <c:v>-1.4</c:v>
              </c:pt>
              <c:pt idx="7">
                <c:v>-0.7</c:v>
              </c:pt>
              <c:pt idx="8">
                <c:v>-1.1</c:v>
              </c:pt>
              <c:pt idx="9">
                <c:v>-1.2</c:v>
              </c:pt>
              <c:pt idx="10">
                <c:v>0.2</c:v>
              </c:pt>
              <c:pt idx="11">
                <c:v>-0.7</c:v>
              </c:pt>
              <c:pt idx="12">
                <c:v>0.3</c:v>
              </c:pt>
            </c:numLit>
          </c:val>
        </c:ser>
        <c:ser>
          <c:idx val="1"/>
          <c:order val="1"/>
          <c:tx>
            <c:v>二线城市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22-06</c:v>
              </c:pt>
              <c:pt idx="1">
                <c:v>22-10</c:v>
              </c:pt>
              <c:pt idx="2">
                <c:v>23-01</c:v>
              </c:pt>
              <c:pt idx="3">
                <c:v>23-02</c:v>
              </c:pt>
              <c:pt idx="4">
                <c:v>23-03</c:v>
              </c:pt>
              <c:pt idx="5">
                <c:v>23-09</c:v>
              </c:pt>
              <c:pt idx="6">
                <c:v>23-11</c:v>
              </c:pt>
              <c:pt idx="7">
                <c:v>24-03</c:v>
              </c:pt>
              <c:pt idx="8">
                <c:v>24-04</c:v>
              </c:pt>
              <c:pt idx="9">
                <c:v>24-09</c:v>
              </c:pt>
              <c:pt idx="10">
                <c:v>25-03</c:v>
              </c:pt>
              <c:pt idx="11">
                <c:v>25-05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-0.1</c:v>
              </c:pt>
              <c:pt idx="1">
                <c:v>-0.5</c:v>
              </c:pt>
              <c:pt idx="2">
                <c:v>-0.3</c:v>
              </c:pt>
              <c:pt idx="3">
                <c:v>0.1</c:v>
              </c:pt>
              <c:pt idx="4">
                <c:v>0.3</c:v>
              </c:pt>
              <c:pt idx="5">
                <c:v>-0.5</c:v>
              </c:pt>
              <c:pt idx="6">
                <c:v>-0.7</c:v>
              </c:pt>
              <c:pt idx="7">
                <c:v>-0.5</c:v>
              </c:pt>
              <c:pt idx="8">
                <c:v>-0.9</c:v>
              </c:pt>
              <c:pt idx="9">
                <c:v>-0.9</c:v>
              </c:pt>
              <c:pt idx="10">
                <c:v>-0.2</c:v>
              </c:pt>
              <c:pt idx="11">
                <c:v>-0.5</c:v>
              </c:pt>
              <c:pt idx="12">
                <c:v>-0.3</c:v>
              </c:pt>
            </c:numLit>
          </c:val>
        </c:ser>
        <c:ser>
          <c:idx val="2"/>
          <c:order val="2"/>
          <c:tx>
            <c:v>三线城市</c:v>
          </c:tx>
          <c:spPr>
            <a:ln xmlns:a="http://schemas.openxmlformats.org/drawingml/2006/main" w="19050">
              <a:solidFill>
                <a:srgbClr val="278A82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22-06</c:v>
              </c:pt>
              <c:pt idx="1">
                <c:v>22-10</c:v>
              </c:pt>
              <c:pt idx="2">
                <c:v>23-01</c:v>
              </c:pt>
              <c:pt idx="3">
                <c:v>23-02</c:v>
              </c:pt>
              <c:pt idx="4">
                <c:v>23-03</c:v>
              </c:pt>
              <c:pt idx="5">
                <c:v>23-09</c:v>
              </c:pt>
              <c:pt idx="6">
                <c:v>23-11</c:v>
              </c:pt>
              <c:pt idx="7">
                <c:v>24-03</c:v>
              </c:pt>
              <c:pt idx="8">
                <c:v>24-04</c:v>
              </c:pt>
              <c:pt idx="9">
                <c:v>24-09</c:v>
              </c:pt>
              <c:pt idx="10">
                <c:v>25-03</c:v>
              </c:pt>
              <c:pt idx="11">
                <c:v>25-05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-0.3</c:v>
              </c:pt>
              <c:pt idx="1">
                <c:v>-0.5</c:v>
              </c:pt>
              <c:pt idx="2">
                <c:v>-0.4</c:v>
              </c:pt>
              <c:pt idx="3">
                <c:v>0</c:v>
              </c:pt>
              <c:pt idx="4">
                <c:v>0.2</c:v>
              </c:pt>
              <c:pt idx="5">
                <c:v>-0.5</c:v>
              </c:pt>
              <c:pt idx="6">
                <c:v>-0.8</c:v>
              </c:pt>
              <c:pt idx="7">
                <c:v>-0.5</c:v>
              </c:pt>
              <c:pt idx="8">
                <c:v>-0.9</c:v>
              </c:pt>
              <c:pt idx="9">
                <c:v>-0.9</c:v>
              </c:pt>
              <c:pt idx="10">
                <c:v>-0.3</c:v>
              </c:pt>
              <c:pt idx="11">
                <c:v>-0.5</c:v>
              </c:pt>
              <c:pt idx="12">
                <c:v>-0.4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1"/>
          <c:min val="-1.7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0.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88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14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一线城市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22-06</c:v>
              </c:pt>
              <c:pt idx="1">
                <c:v>22-09</c:v>
              </c:pt>
              <c:pt idx="2">
                <c:v>22-12</c:v>
              </c:pt>
              <c:pt idx="3">
                <c:v>23-03</c:v>
              </c:pt>
              <c:pt idx="4">
                <c:v>23-09</c:v>
              </c:pt>
              <c:pt idx="5">
                <c:v>24-03</c:v>
              </c:pt>
              <c:pt idx="6">
                <c:v>24-05</c:v>
              </c:pt>
              <c:pt idx="7">
                <c:v>24-09</c:v>
              </c:pt>
              <c:pt idx="8">
                <c:v>25-03</c:v>
              </c:pt>
              <c:pt idx="9">
                <c:v>25-06</c:v>
              </c:pt>
              <c:pt idx="10">
                <c:v>25-11</c:v>
              </c:pt>
              <c:pt idx="11">
                <c:v>26-03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0.5</c:v>
              </c:pt>
              <c:pt idx="1">
                <c:v>-0.1</c:v>
              </c:pt>
              <c:pt idx="2">
                <c:v>0</c:v>
              </c:pt>
              <c:pt idx="3">
                <c:v>0.3</c:v>
              </c:pt>
              <c:pt idx="4">
                <c:v>0</c:v>
              </c:pt>
              <c:pt idx="5">
                <c:v>-0.1</c:v>
              </c:pt>
              <c:pt idx="6">
                <c:v>-0.7</c:v>
              </c:pt>
              <c:pt idx="7">
                <c:v>-0.5</c:v>
              </c:pt>
              <c:pt idx="8">
                <c:v>0.1</c:v>
              </c:pt>
              <c:pt idx="9">
                <c:v>-0.3</c:v>
              </c:pt>
              <c:pt idx="10">
                <c:v>-0.4</c:v>
              </c:pt>
              <c:pt idx="11">
                <c:v>0.2</c:v>
              </c:pt>
              <c:pt idx="12">
                <c:v>0.1</c:v>
              </c:pt>
            </c:numLit>
          </c:val>
        </c:ser>
        <c:ser>
          <c:idx val="1"/>
          <c:order val="1"/>
          <c:tx>
            <c:v>二线城市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22-06</c:v>
              </c:pt>
              <c:pt idx="1">
                <c:v>22-09</c:v>
              </c:pt>
              <c:pt idx="2">
                <c:v>22-12</c:v>
              </c:pt>
              <c:pt idx="3">
                <c:v>23-03</c:v>
              </c:pt>
              <c:pt idx="4">
                <c:v>23-09</c:v>
              </c:pt>
              <c:pt idx="5">
                <c:v>24-03</c:v>
              </c:pt>
              <c:pt idx="6">
                <c:v>24-05</c:v>
              </c:pt>
              <c:pt idx="7">
                <c:v>24-09</c:v>
              </c:pt>
              <c:pt idx="8">
                <c:v>25-03</c:v>
              </c:pt>
              <c:pt idx="9">
                <c:v>25-06</c:v>
              </c:pt>
              <c:pt idx="10">
                <c:v>25-11</c:v>
              </c:pt>
              <c:pt idx="11">
                <c:v>26-03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0.1</c:v>
              </c:pt>
              <c:pt idx="1">
                <c:v>-0.2</c:v>
              </c:pt>
              <c:pt idx="2">
                <c:v>-0.3</c:v>
              </c:pt>
              <c:pt idx="3">
                <c:v>0.6</c:v>
              </c:pt>
              <c:pt idx="4">
                <c:v>-0.3</c:v>
              </c:pt>
              <c:pt idx="5">
                <c:v>-0.3</c:v>
              </c:pt>
              <c:pt idx="6">
                <c:v>-0.7</c:v>
              </c:pt>
              <c:pt idx="7">
                <c:v>-0.7</c:v>
              </c:pt>
              <c:pt idx="8">
                <c:v>0</c:v>
              </c:pt>
              <c:pt idx="9">
                <c:v>-0.2</c:v>
              </c:pt>
              <c:pt idx="10">
                <c:v>-0.3</c:v>
              </c:pt>
              <c:pt idx="11">
                <c:v>-0.2</c:v>
              </c:pt>
              <c:pt idx="12">
                <c:v>0</c:v>
              </c:pt>
            </c:numLit>
          </c:val>
        </c:ser>
        <c:ser>
          <c:idx val="2"/>
          <c:order val="2"/>
          <c:tx>
            <c:v>三线城市</c:v>
          </c:tx>
          <c:spPr>
            <a:ln xmlns:a="http://schemas.openxmlformats.org/drawingml/2006/main" w="19050">
              <a:solidFill>
                <a:srgbClr val="278A82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22-06</c:v>
              </c:pt>
              <c:pt idx="1">
                <c:v>22-09</c:v>
              </c:pt>
              <c:pt idx="2">
                <c:v>22-12</c:v>
              </c:pt>
              <c:pt idx="3">
                <c:v>23-03</c:v>
              </c:pt>
              <c:pt idx="4">
                <c:v>23-09</c:v>
              </c:pt>
              <c:pt idx="5">
                <c:v>24-03</c:v>
              </c:pt>
              <c:pt idx="6">
                <c:v>24-05</c:v>
              </c:pt>
              <c:pt idx="7">
                <c:v>24-09</c:v>
              </c:pt>
              <c:pt idx="8">
                <c:v>25-03</c:v>
              </c:pt>
              <c:pt idx="9">
                <c:v>25-06</c:v>
              </c:pt>
              <c:pt idx="10">
                <c:v>25-11</c:v>
              </c:pt>
              <c:pt idx="11">
                <c:v>26-03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-0.3</c:v>
              </c:pt>
              <c:pt idx="1">
                <c:v>-0.4</c:v>
              </c:pt>
              <c:pt idx="2">
                <c:v>-0.3</c:v>
              </c:pt>
              <c:pt idx="3">
                <c:v>0.3</c:v>
              </c:pt>
              <c:pt idx="4">
                <c:v>-0.3</c:v>
              </c:pt>
              <c:pt idx="5">
                <c:v>-0.4</c:v>
              </c:pt>
              <c:pt idx="6">
                <c:v>-0.8</c:v>
              </c:pt>
              <c:pt idx="7">
                <c:v>-0.7</c:v>
              </c:pt>
              <c:pt idx="8">
                <c:v>-0.2</c:v>
              </c:pt>
              <c:pt idx="9">
                <c:v>-0.3</c:v>
              </c:pt>
              <c:pt idx="10">
                <c:v>-0.4</c:v>
              </c:pt>
              <c:pt idx="11">
                <c:v>-0.3</c:v>
              </c:pt>
              <c:pt idx="12">
                <c:v>-0.3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0.8"/>
          <c:min val="-1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0.2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88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15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社会消费品零售总额:当月同比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24-04</c:v>
              </c:pt>
              <c:pt idx="2">
                <c:v>24-05</c:v>
              </c:pt>
              <c:pt idx="3">
                <c:v>24-08</c:v>
              </c:pt>
              <c:pt idx="4">
                <c:v>24-10</c:v>
              </c:pt>
              <c:pt idx="5">
                <c:v>25-02</c:v>
              </c:pt>
              <c:pt idx="6">
                <c:v>25-03</c:v>
              </c:pt>
              <c:pt idx="7">
                <c:v>25-05</c:v>
              </c:pt>
              <c:pt idx="8">
                <c:v>25-07</c:v>
              </c:pt>
              <c:pt idx="9">
                <c:v>25-10</c:v>
              </c:pt>
              <c:pt idx="10">
                <c:v>26-02</c:v>
              </c:pt>
              <c:pt idx="11">
                <c:v>26-05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5.5</c:v>
              </c:pt>
              <c:pt idx="1">
                <c:v>2.3</c:v>
              </c:pt>
              <c:pt idx="2">
                <c:v>3.7</c:v>
              </c:pt>
              <c:pt idx="3">
                <c:v>2.1</c:v>
              </c:pt>
              <c:pt idx="4">
                <c:v>4.8</c:v>
              </c:pt>
              <c:pt idx="5">
                <c:v>4</c:v>
              </c:pt>
              <c:pt idx="6">
                <c:v>5.9</c:v>
              </c:pt>
              <c:pt idx="7">
                <c:v>6.4</c:v>
              </c:pt>
              <c:pt idx="8">
                <c:v>3.7</c:v>
              </c:pt>
              <c:pt idx="9">
                <c:v>2.9</c:v>
              </c:pt>
              <c:pt idx="10">
                <c:v>2.8</c:v>
              </c:pt>
              <c:pt idx="11">
                <c:v>-0.6</c:v>
              </c:pt>
              <c:pt idx="12">
                <c:v>1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7.3"/>
          <c:min val="-1.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16.xml><?xml version="1.0" encoding="utf-8"?>
<c:chartSpace xmlns:c="http://schemas.openxmlformats.org/drawingml/2006/chart">
  <c:lang val="en-US"/>
  <c:chart>
    <c:plotArea>
      <c:lineChart>
        <c:grouping val="standard"/>
        <c:ser>
          <c:idx val="0"/>
          <c:order val="0"/>
          <c:tx>
            <c:v>限额以下社零同比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24-03</c:v>
              </c:pt>
              <c:pt idx="2">
                <c:v>24-05</c:v>
              </c:pt>
              <c:pt idx="3">
                <c:v>24-08</c:v>
              </c:pt>
              <c:pt idx="4">
                <c:v>24-10</c:v>
              </c:pt>
              <c:pt idx="5">
                <c:v>24-11</c:v>
              </c:pt>
              <c:pt idx="6">
                <c:v>25-03</c:v>
              </c:pt>
              <c:pt idx="7">
                <c:v>25-05</c:v>
              </c:pt>
              <c:pt idx="8">
                <c:v>25-06</c:v>
              </c:pt>
              <c:pt idx="9">
                <c:v>25-09</c:v>
              </c:pt>
              <c:pt idx="10">
                <c:v>25-10</c:v>
              </c:pt>
              <c:pt idx="11">
                <c:v>25-11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5.096529566548714</c:v>
              </c:pt>
              <c:pt idx="1">
                <c:v>3.4458318001011032</c:v>
              </c:pt>
              <c:pt idx="2">
                <c:v>3.815277266700368</c:v>
              </c:pt>
              <c:pt idx="3">
                <c:v>3.7138817338051475</c:v>
              </c:pt>
              <c:pt idx="4">
                <c:v>3.647227332996324</c:v>
              </c:pt>
              <c:pt idx="5">
                <c:v>4.037495400303309</c:v>
              </c:pt>
              <c:pt idx="6">
                <c:v>4.343756899545038</c:v>
              </c:pt>
              <c:pt idx="7">
                <c:v>5.362504599696693</c:v>
              </c:pt>
              <c:pt idx="8">
                <c:v>4.396529566548714</c:v>
              </c:pt>
              <c:pt idx="9">
                <c:v>3.172915900050552</c:v>
              </c:pt>
              <c:pt idx="10">
                <c:v>3.764579500252758</c:v>
              </c:pt>
              <c:pt idx="11">
                <c:v>3.3173521672564337</c:v>
              </c:pt>
              <c:pt idx="12">
                <c:v>3.2</c:v>
              </c:pt>
            </c:numLit>
          </c:val>
        </c:ser>
        <c:axId val="700001"/>
        <c:axId val="700002"/>
      </c:lineChart>
      <c:lineChart>
        <c:grouping val="standard"/>
        <c:ser>
          <c:idx val="1"/>
          <c:order val="1"/>
          <c:tx>
            <c:v>限额以上社零同比</c:v>
          </c:tx>
          <c:spPr>
            <a:ln xmlns:a="http://schemas.openxmlformats.org/drawingml/2006/main" w="2286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24-03</c:v>
              </c:pt>
              <c:pt idx="2">
                <c:v>24-05</c:v>
              </c:pt>
              <c:pt idx="3">
                <c:v>24-08</c:v>
              </c:pt>
              <c:pt idx="4">
                <c:v>24-10</c:v>
              </c:pt>
              <c:pt idx="5">
                <c:v>24-11</c:v>
              </c:pt>
              <c:pt idx="6">
                <c:v>25-03</c:v>
              </c:pt>
              <c:pt idx="7">
                <c:v>25-05</c:v>
              </c:pt>
              <c:pt idx="8">
                <c:v>25-06</c:v>
              </c:pt>
              <c:pt idx="9">
                <c:v>25-09</c:v>
              </c:pt>
              <c:pt idx="10">
                <c:v>25-10</c:v>
              </c:pt>
              <c:pt idx="11">
                <c:v>25-11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6.2</c:v>
              </c:pt>
              <c:pt idx="1">
                <c:v>2.5</c:v>
              </c:pt>
              <c:pt idx="2">
                <c:v>3.5</c:v>
              </c:pt>
              <c:pt idx="3">
                <c:v>-0.7</c:v>
              </c:pt>
              <c:pt idx="4">
                <c:v>6.8</c:v>
              </c:pt>
              <c:pt idx="5">
                <c:v>1.2</c:v>
              </c:pt>
              <c:pt idx="6">
                <c:v>8.6</c:v>
              </c:pt>
              <c:pt idx="7">
                <c:v>8.2</c:v>
              </c:pt>
              <c:pt idx="8">
                <c:v>5.5</c:v>
              </c:pt>
              <c:pt idx="9">
                <c:v>2.7</c:v>
              </c:pt>
              <c:pt idx="10">
                <c:v>1.4</c:v>
              </c:pt>
              <c:pt idx="11">
                <c:v>-2.2</c:v>
              </c:pt>
              <c:pt idx="12">
                <c:v>-2</c:v>
              </c:pt>
            </c:numLit>
          </c:val>
        </c:ser>
        <c:axId val="700003"/>
        <c:axId val="700004"/>
      </c:lineChart>
      <c:catAx>
        <c:axId val="700001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687486"/>
                </a:solidFill>
              </a:defRPr>
            </a:pPr>
          </a:p>
        </c:txPr>
        <c:crossAx val="700002"/>
        <c:crosses val="autoZero"/>
        <c:lblAlgn val="ctr"/>
        <c:lblOffset val="100"/>
        <c:noMultiLvlLbl val="0"/>
      </c:catAx>
      <c:valAx>
        <c:axId val="700002"/>
        <c:scaling>
          <c:orientation val="minMax"/>
          <c:max val="5.8"/>
          <c:min val="1.5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title>
          <c:tx>
            <c:rich>
              <a:bodyPr xmlns:a="http://schemas.openxmlformats.org/drawingml/2006/main"/>
              <a:lstStyle xmlns:a="http://schemas.openxmlformats.org/drawingml/2006/main"/>
              <a:p xmlns:a="http://schemas.openxmlformats.org/drawingml/2006/main">
                <a:r>
                  <a:rPr sz="728" b="1">
                    <a:solidFill>
                      <a:srgbClr val="286CA8"/>
                    </a:solidFill>
                  </a:rPr>
                  <a:t>限额以下社零同比（%）</a:t>
                </a:r>
              </a:p>
            </c:rich>
          </c:tx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728" b="1">
                  <a:solidFill>
                    <a:srgbClr val="286CA8"/>
                  </a:solidFill>
                </a:defRPr>
              </a:pPr>
            </a:p>
          </c:txPr>
        </c:title>
        <c:numFmt formatCode="0.0"/>
        <c:majorTickMark val="none"/>
        <c:minorTickMark val="none"/>
        <c:spPr>
          <a:ln xmlns:a="http://schemas.openxmlformats.org/drawingml/2006/main" w="8573">
            <a:solidFill>
              <a:srgbClr val="286CA8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286CA8"/>
                </a:solidFill>
              </a:defRPr>
            </a:pPr>
          </a:p>
        </c:txPr>
        <c:crossAx val="700001"/>
        <c:crosses val="autoZero"/>
        <c:crossBetween val="between"/>
        <c:majorUnit val="1"/>
      </c:valAx>
      <c:catAx>
        <c:axId val="700003"/>
        <c:scaling>
          <c:orientation val="minMax"/>
        </c:scaling>
        <c:delete val="1"/>
        <c:axPos val="b"/>
        <c:numFmt formatCode="General"/>
        <c:majorTickMark val="none"/>
        <c:minorTickMark val="none"/>
        <c:tickLblPos val="none"/>
        <c:spPr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c:spPr>
        <c:crossAx val="700004"/>
        <c:crosses val="autoZero"/>
        <c:lblAlgn val="ctr"/>
        <c:lblOffset val="100"/>
        <c:noMultiLvlLbl val="0"/>
      </c:catAx>
      <c:valAx>
        <c:axId val="700004"/>
        <c:scaling>
          <c:orientation val="minMax"/>
          <c:max val="10"/>
          <c:min val="-4"/>
        </c:scaling>
        <c:delete val="0"/>
        <c:axPos val="r"/>
        <c:title>
          <c:tx>
            <c:rich>
              <a:bodyPr xmlns:a="http://schemas.openxmlformats.org/drawingml/2006/main"/>
              <a:lstStyle xmlns:a="http://schemas.openxmlformats.org/drawingml/2006/main"/>
              <a:p xmlns:a="http://schemas.openxmlformats.org/drawingml/2006/main">
                <a:r>
                  <a:rPr sz="728" b="1">
                    <a:solidFill>
                      <a:srgbClr val="C9483B"/>
                    </a:solidFill>
                  </a:rPr>
                  <a:t>限额以上社零同比（%）</a:t>
                </a:r>
              </a:p>
            </c:rich>
          </c:tx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728" b="1">
                  <a:solidFill>
                    <a:srgbClr val="C9483B"/>
                  </a:solidFill>
                </a:defRPr>
              </a:pPr>
            </a:p>
          </c:txPr>
        </c:title>
        <c:numFmt formatCode="0.0"/>
        <c:majorTickMark val="none"/>
        <c:minorTickMark val="none"/>
        <c:spPr>
          <a:ln xmlns:a="http://schemas.openxmlformats.org/drawingml/2006/main" w="8573">
            <a:solidFill>
              <a:srgbClr val="C9483B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9483B"/>
                </a:solidFill>
              </a:defRPr>
            </a:pPr>
          </a:p>
        </c:txPr>
        <c:crossAx val="700003"/>
        <c:crosses val="max"/>
        <c:crossBetween val="between"/>
        <c:majorUnit val="2.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t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50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17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城镇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24-03</c:v>
              </c:pt>
              <c:pt idx="2">
                <c:v>24-05</c:v>
              </c:pt>
              <c:pt idx="3">
                <c:v>24-07</c:v>
              </c:pt>
              <c:pt idx="4">
                <c:v>24-10</c:v>
              </c:pt>
              <c:pt idx="5">
                <c:v>25-02</c:v>
              </c:pt>
              <c:pt idx="6">
                <c:v>25-03</c:v>
              </c:pt>
              <c:pt idx="7">
                <c:v>25-05</c:v>
              </c:pt>
              <c:pt idx="8">
                <c:v>25-07</c:v>
              </c:pt>
              <c:pt idx="9">
                <c:v>25-10</c:v>
              </c:pt>
              <c:pt idx="10">
                <c:v>25-12</c:v>
              </c:pt>
              <c:pt idx="11">
                <c:v>26-05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5.5</c:v>
              </c:pt>
              <c:pt idx="1">
                <c:v>3</c:v>
              </c:pt>
              <c:pt idx="2">
                <c:v>3.7</c:v>
              </c:pt>
              <c:pt idx="3">
                <c:v>2.4</c:v>
              </c:pt>
              <c:pt idx="4">
                <c:v>4.7</c:v>
              </c:pt>
              <c:pt idx="5">
                <c:v>3.8</c:v>
              </c:pt>
              <c:pt idx="6">
                <c:v>6</c:v>
              </c:pt>
              <c:pt idx="7">
                <c:v>6.5</c:v>
              </c:pt>
              <c:pt idx="8">
                <c:v>3.6</c:v>
              </c:pt>
              <c:pt idx="9">
                <c:v>2.7</c:v>
              </c:pt>
              <c:pt idx="10">
                <c:v>0.7</c:v>
              </c:pt>
              <c:pt idx="11">
                <c:v>-0.9</c:v>
              </c:pt>
              <c:pt idx="12">
                <c:v>0.8</c:v>
              </c:pt>
            </c:numLit>
          </c:val>
        </c:ser>
        <c:ser>
          <c:idx val="1"/>
          <c:order val="1"/>
          <c:tx>
            <c:v>乡村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24-03</c:v>
              </c:pt>
              <c:pt idx="2">
                <c:v>24-05</c:v>
              </c:pt>
              <c:pt idx="3">
                <c:v>24-07</c:v>
              </c:pt>
              <c:pt idx="4">
                <c:v>24-10</c:v>
              </c:pt>
              <c:pt idx="5">
                <c:v>25-02</c:v>
              </c:pt>
              <c:pt idx="6">
                <c:v>25-03</c:v>
              </c:pt>
              <c:pt idx="7">
                <c:v>25-05</c:v>
              </c:pt>
              <c:pt idx="8">
                <c:v>25-07</c:v>
              </c:pt>
              <c:pt idx="9">
                <c:v>25-10</c:v>
              </c:pt>
              <c:pt idx="10">
                <c:v>25-12</c:v>
              </c:pt>
              <c:pt idx="11">
                <c:v>26-05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5.8</c:v>
              </c:pt>
              <c:pt idx="1">
                <c:v>3.8</c:v>
              </c:pt>
              <c:pt idx="2">
                <c:v>4.1</c:v>
              </c:pt>
              <c:pt idx="3">
                <c:v>4.6</c:v>
              </c:pt>
              <c:pt idx="4">
                <c:v>4.9</c:v>
              </c:pt>
              <c:pt idx="5">
                <c:v>4.6</c:v>
              </c:pt>
              <c:pt idx="6">
                <c:v>5.3</c:v>
              </c:pt>
              <c:pt idx="7">
                <c:v>5.4</c:v>
              </c:pt>
              <c:pt idx="8">
                <c:v>3.9</c:v>
              </c:pt>
              <c:pt idx="9">
                <c:v>4.1</c:v>
              </c:pt>
              <c:pt idx="10">
                <c:v>1.7</c:v>
              </c:pt>
              <c:pt idx="11">
                <c:v>1.5</c:v>
              </c:pt>
              <c:pt idx="12">
                <c:v>2.1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7.45"/>
          <c:min val="-1.8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88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18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全国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24-01</c:v>
              </c:pt>
              <c:pt idx="1">
                <c:v>24-02</c:v>
              </c:pt>
              <c:pt idx="2">
                <c:v>24-06</c:v>
              </c:pt>
              <c:pt idx="3">
                <c:v>24-08</c:v>
              </c:pt>
              <c:pt idx="4">
                <c:v>24-10</c:v>
              </c:pt>
              <c:pt idx="5">
                <c:v>25-01</c:v>
              </c:pt>
              <c:pt idx="6">
                <c:v>25-02</c:v>
              </c:pt>
              <c:pt idx="7">
                <c:v>25-06</c:v>
              </c:pt>
              <c:pt idx="8">
                <c:v>25-08</c:v>
              </c:pt>
              <c:pt idx="9">
                <c:v>25-10</c:v>
              </c:pt>
              <c:pt idx="10">
                <c:v>26-01</c:v>
              </c:pt>
              <c:pt idx="11">
                <c:v>26-03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5.2</c:v>
              </c:pt>
              <c:pt idx="1">
                <c:v>5.3</c:v>
              </c:pt>
              <c:pt idx="2">
                <c:v>5</c:v>
              </c:pt>
              <c:pt idx="3">
                <c:v>5.3</c:v>
              </c:pt>
              <c:pt idx="4">
                <c:v>5</c:v>
              </c:pt>
              <c:pt idx="5">
                <c:v>5.2</c:v>
              </c:pt>
              <c:pt idx="6">
                <c:v>5.4</c:v>
              </c:pt>
              <c:pt idx="7">
                <c:v>5</c:v>
              </c:pt>
              <c:pt idx="8">
                <c:v>5.3</c:v>
              </c:pt>
              <c:pt idx="9">
                <c:v>5.1</c:v>
              </c:pt>
              <c:pt idx="10">
                <c:v>5.2</c:v>
              </c:pt>
              <c:pt idx="11">
                <c:v>5.4</c:v>
              </c:pt>
              <c:pt idx="12">
                <c:v>5</c:v>
              </c:pt>
            </c:numLit>
          </c:val>
        </c:ser>
        <c:ser>
          <c:idx val="1"/>
          <c:order val="1"/>
          <c:tx>
            <c:v>31个大城市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24-01</c:v>
              </c:pt>
              <c:pt idx="1">
                <c:v>24-02</c:v>
              </c:pt>
              <c:pt idx="2">
                <c:v>24-06</c:v>
              </c:pt>
              <c:pt idx="3">
                <c:v>24-08</c:v>
              </c:pt>
              <c:pt idx="4">
                <c:v>24-10</c:v>
              </c:pt>
              <c:pt idx="5">
                <c:v>25-01</c:v>
              </c:pt>
              <c:pt idx="6">
                <c:v>25-02</c:v>
              </c:pt>
              <c:pt idx="7">
                <c:v>25-06</c:v>
              </c:pt>
              <c:pt idx="8">
                <c:v>25-08</c:v>
              </c:pt>
              <c:pt idx="9">
                <c:v>25-10</c:v>
              </c:pt>
              <c:pt idx="10">
                <c:v>26-01</c:v>
              </c:pt>
              <c:pt idx="11">
                <c:v>26-03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4.9</c:v>
              </c:pt>
              <c:pt idx="1">
                <c:v>5.1</c:v>
              </c:pt>
              <c:pt idx="2">
                <c:v>4.9</c:v>
              </c:pt>
              <c:pt idx="3">
                <c:v>5.4</c:v>
              </c:pt>
              <c:pt idx="4">
                <c:v>5</c:v>
              </c:pt>
              <c:pt idx="5">
                <c:v>5.1</c:v>
              </c:pt>
              <c:pt idx="6">
                <c:v>5.2</c:v>
              </c:pt>
              <c:pt idx="7">
                <c:v>5</c:v>
              </c:pt>
              <c:pt idx="8">
                <c:v>5.3</c:v>
              </c:pt>
              <c:pt idx="9">
                <c:v>5.1</c:v>
              </c:pt>
              <c:pt idx="10">
                <c:v>5</c:v>
              </c:pt>
              <c:pt idx="11">
                <c:v>5.3</c:v>
              </c:pt>
              <c:pt idx="12">
                <c:v>5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5.465"/>
          <c:min val="4.83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0.1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88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19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家庭服务价格同比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22-06</c:v>
              </c:pt>
              <c:pt idx="1">
                <c:v>22-12</c:v>
              </c:pt>
              <c:pt idx="2">
                <c:v>23-03</c:v>
              </c:pt>
              <c:pt idx="3">
                <c:v>24-03</c:v>
              </c:pt>
              <c:pt idx="4">
                <c:v>24-09</c:v>
              </c:pt>
              <c:pt idx="5">
                <c:v>25-01</c:v>
              </c:pt>
              <c:pt idx="6">
                <c:v>25-03</c:v>
              </c:pt>
              <c:pt idx="7">
                <c:v>25-07</c:v>
              </c:pt>
              <c:pt idx="8">
                <c:v>25-08</c:v>
              </c:pt>
              <c:pt idx="9">
                <c:v>25-12</c:v>
              </c:pt>
              <c:pt idx="10">
                <c:v>26-01</c:v>
              </c:pt>
              <c:pt idx="11">
                <c:v>26-03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2.766666666666667</c:v>
              </c:pt>
              <c:pt idx="1">
                <c:v>2.333333333333333</c:v>
              </c:pt>
              <c:pt idx="2">
                <c:v>1.3</c:v>
              </c:pt>
              <c:pt idx="3">
                <c:v>1.933333333333333</c:v>
              </c:pt>
              <c:pt idx="4">
                <c:v>1.6</c:v>
              </c:pt>
              <c:pt idx="5">
                <c:v>4.7</c:v>
              </c:pt>
              <c:pt idx="6">
                <c:v>1.7</c:v>
              </c:pt>
              <c:pt idx="7">
                <c:v>1.7</c:v>
              </c:pt>
              <c:pt idx="8">
                <c:v>1.6</c:v>
              </c:pt>
              <c:pt idx="9">
                <c:v>1.2</c:v>
              </c:pt>
              <c:pt idx="10">
                <c:v>-2.3</c:v>
              </c:pt>
              <c:pt idx="11">
                <c:v>1.1</c:v>
              </c:pt>
              <c:pt idx="12">
                <c:v>1.1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5.6"/>
          <c:min val="-3.2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2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服务业生产指数:当月同比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24-04</c:v>
              </c:pt>
              <c:pt idx="2">
                <c:v>24-05</c:v>
              </c:pt>
              <c:pt idx="3">
                <c:v>24-08</c:v>
              </c:pt>
              <c:pt idx="4">
                <c:v>24-10</c:v>
              </c:pt>
              <c:pt idx="5">
                <c:v>24-12</c:v>
              </c:pt>
              <c:pt idx="6">
                <c:v>25-02</c:v>
              </c:pt>
              <c:pt idx="7">
                <c:v>25-05</c:v>
              </c:pt>
              <c:pt idx="8">
                <c:v>25-08</c:v>
              </c:pt>
              <c:pt idx="9">
                <c:v>25-09</c:v>
              </c:pt>
              <c:pt idx="10">
                <c:v>25-11</c:v>
              </c:pt>
              <c:pt idx="11">
                <c:v>26-04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5.8</c:v>
              </c:pt>
              <c:pt idx="1">
                <c:v>3.5</c:v>
              </c:pt>
              <c:pt idx="2">
                <c:v>4.8</c:v>
              </c:pt>
              <c:pt idx="3">
                <c:v>4.6</c:v>
              </c:pt>
              <c:pt idx="4">
                <c:v>6.3</c:v>
              </c:pt>
              <c:pt idx="5">
                <c:v>6.5</c:v>
              </c:pt>
              <c:pt idx="6">
                <c:v>5.6</c:v>
              </c:pt>
              <c:pt idx="7">
                <c:v>6.2</c:v>
              </c:pt>
              <c:pt idx="8">
                <c:v>5.6</c:v>
              </c:pt>
              <c:pt idx="9">
                <c:v>5.6</c:v>
              </c:pt>
              <c:pt idx="10">
                <c:v>4.2</c:v>
              </c:pt>
              <c:pt idx="11">
                <c:v>4.3</c:v>
              </c:pt>
              <c:pt idx="12">
                <c:v>4.7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6.9"/>
          <c:min val="3.1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1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20.xml><?xml version="1.0" encoding="utf-8"?>
<c:chartSpace xmlns:c="http://schemas.openxmlformats.org/drawingml/2006/chart">
  <c:lang val="en-US"/>
  <c:chart>
    <c:plotArea>
      <c:barChart>
        <c:barDir val="col"/>
        <c:grouping val="clustered"/>
        <c:varyColors val="0"/>
        <c:ser>
          <c:idx val="0"/>
          <c:order val="0"/>
          <c:tx>
            <c:v>最新值</c:v>
          </c:tx>
          <c:spPr>
            <a:solidFill xmlns:a="http://schemas.openxmlformats.org/drawingml/2006/main">
              <a:srgbClr val="286CA8"/>
            </a:solidFill>
          </c:spPr>
          <c:cat>
            <c:strLit>
              <c:ptCount val="4"/>
              <c:pt idx="0">
                <c:v>上半年出口</c:v>
              </c:pt>
              <c:pt idx="1">
                <c:v>上半年进口</c:v>
              </c:pt>
              <c:pt idx="2">
                <c:v>6月出口</c:v>
              </c:pt>
              <c:pt idx="3">
                <c:v>6月进口</c:v>
              </c:pt>
            </c:strLit>
          </c:cat>
          <c:val>
            <c:numLit>
              <c:formatCode>0.0</c:formatCode>
              <c:ptCount val="4"/>
              <c:pt idx="0">
                <c:v>13.4</c:v>
              </c:pt>
              <c:pt idx="1">
                <c:v>22.1</c:v>
              </c:pt>
              <c:pt idx="2">
                <c:v>20.8</c:v>
              </c:pt>
              <c:pt idx="3">
                <c:v>29.4</c:v>
              </c:pt>
            </c:numLit>
          </c:val>
        </c:ser>
        <c:dLbls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698" b="1">
                  <a:solidFill>
                    <a:srgbClr val="17233A"/>
                  </a:solidFill>
                </a:defRPr>
              </a:pPr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48"/>
        <c:axId val="48650112"/>
        <c:axId val="48672768"/>
      </c:bar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</a:p>
        </c:txPr>
        <c:crossAx val="48650112"/>
        <c:crossBetween val="between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21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出口季度月均同比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30"/>
              <c:pt idx="0">
                <c:v>19-01</c:v>
              </c:pt>
              <c:pt idx="1">
                <c:v>19-04</c:v>
              </c:pt>
              <c:pt idx="2">
                <c:v>19-07</c:v>
              </c:pt>
              <c:pt idx="3">
                <c:v>19-10</c:v>
              </c:pt>
              <c:pt idx="4">
                <c:v>20-01</c:v>
              </c:pt>
              <c:pt idx="5">
                <c:v>20-04</c:v>
              </c:pt>
              <c:pt idx="6">
                <c:v>20-07</c:v>
              </c:pt>
              <c:pt idx="7">
                <c:v>20-10</c:v>
              </c:pt>
              <c:pt idx="8">
                <c:v>21-01</c:v>
              </c:pt>
              <c:pt idx="9">
                <c:v>21-04</c:v>
              </c:pt>
              <c:pt idx="10">
                <c:v>21-07</c:v>
              </c:pt>
              <c:pt idx="11">
                <c:v>21-10</c:v>
              </c:pt>
              <c:pt idx="12">
                <c:v>22-01</c:v>
              </c:pt>
              <c:pt idx="13">
                <c:v>22-04</c:v>
              </c:pt>
              <c:pt idx="14">
                <c:v>22-07</c:v>
              </c:pt>
              <c:pt idx="15">
                <c:v>22-10</c:v>
              </c:pt>
              <c:pt idx="16">
                <c:v>23-01</c:v>
              </c:pt>
              <c:pt idx="17">
                <c:v>23-04</c:v>
              </c:pt>
              <c:pt idx="18">
                <c:v>23-07</c:v>
              </c:pt>
              <c:pt idx="19">
                <c:v>23-10</c:v>
              </c:pt>
              <c:pt idx="20">
                <c:v>24-01</c:v>
              </c:pt>
              <c:pt idx="21">
                <c:v>24-04</c:v>
              </c:pt>
              <c:pt idx="22">
                <c:v>24-07</c:v>
              </c:pt>
              <c:pt idx="23">
                <c:v>24-10</c:v>
              </c:pt>
              <c:pt idx="24">
                <c:v>25-01</c:v>
              </c:pt>
              <c:pt idx="25">
                <c:v>25-04</c:v>
              </c:pt>
              <c:pt idx="26">
                <c:v>25-07</c:v>
              </c:pt>
              <c:pt idx="27">
                <c:v>25-10</c:v>
              </c:pt>
              <c:pt idx="28">
                <c:v>26-01</c:v>
              </c:pt>
              <c:pt idx="29">
                <c:v>26-06</c:v>
              </c:pt>
            </c:strLit>
          </c:cat>
          <c:val>
            <c:numLit>
              <c:formatCode>0.0</c:formatCode>
              <c:ptCount val="30"/>
              <c:pt idx="0">
                <c:v>3.878381462854108</c:v>
              </c:pt>
              <c:pt idx="1">
                <c:v>1.4071974084328929</c:v>
              </c:pt>
              <c:pt idx="2">
                <c:v>-0.9796781468207598</c:v>
              </c:pt>
              <c:pt idx="3">
                <c:v>-0.28778073848495467</c:v>
              </c:pt>
              <c:pt idx="4">
                <c:v>1.9936263359918058</c:v>
              </c:pt>
              <c:pt idx="5">
                <c:v>-13.6</c:v>
              </c:pt>
              <c:pt idx="6">
                <c:v>-0.1987128824658413</c:v>
              </c:pt>
              <c:pt idx="7">
                <c:v>8.393397061967448</c:v>
              </c:pt>
              <c:pt idx="8">
                <c:v>16.606419348080934</c:v>
              </c:pt>
              <c:pt idx="9">
                <c:v>13.32473692888061</c:v>
              </c:pt>
              <c:pt idx="10">
                <c:v>14.062589657011815</c:v>
              </c:pt>
              <c:pt idx="11">
                <c:v>15.86620012246367</c:v>
              </c:pt>
              <c:pt idx="12">
                <c:v>19.618920588377975</c:v>
              </c:pt>
              <c:pt idx="13">
                <c:v>14.49</c:v>
              </c:pt>
              <c:pt idx="14">
                <c:v>11.113852302931718</c:v>
              </c:pt>
              <c:pt idx="15">
                <c:v>8.752109997406592</c:v>
              </c:pt>
              <c:pt idx="16">
                <c:v>-8.507266948338568</c:v>
              </c:pt>
              <c:pt idx="17">
                <c:v>-1.9044518596891038</c:v>
              </c:pt>
              <c:pt idx="18">
                <c:v>-4.897848976481441</c:v>
              </c:pt>
              <c:pt idx="19">
                <c:v>-9.938478723804806</c:v>
              </c:pt>
              <c:pt idx="20">
                <c:v>-1.2513491214112804</c:v>
              </c:pt>
              <c:pt idx="21">
                <c:v>1.4485265833477996</c:v>
              </c:pt>
              <c:pt idx="22">
                <c:v>5.652806928422208</c:v>
              </c:pt>
              <c:pt idx="23">
                <c:v>5.895797210682957</c:v>
              </c:pt>
              <c:pt idx="24">
                <c:v>9.915492763500396</c:v>
              </c:pt>
              <c:pt idx="25">
                <c:v>5.591382962772968</c:v>
              </c:pt>
              <c:pt idx="26">
                <c:v>6.0872033166177175</c:v>
              </c:pt>
              <c:pt idx="27">
                <c:v>6.460545590335158</c:v>
              </c:pt>
              <c:pt idx="28">
                <c:v>3.762571044085078</c:v>
              </c:pt>
              <c:pt idx="29">
                <c:v>20.1</c:v>
              </c:pt>
            </c:numLit>
          </c:val>
        </c:ser>
        <c:ser>
          <c:idx val="1"/>
          <c:order val="1"/>
          <c:tx>
            <c:v>进口季度月均同比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30"/>
              <c:pt idx="0">
                <c:v>19-01</c:v>
              </c:pt>
              <c:pt idx="1">
                <c:v>19-04</c:v>
              </c:pt>
              <c:pt idx="2">
                <c:v>19-07</c:v>
              </c:pt>
              <c:pt idx="3">
                <c:v>19-10</c:v>
              </c:pt>
              <c:pt idx="4">
                <c:v>20-01</c:v>
              </c:pt>
              <c:pt idx="5">
                <c:v>20-04</c:v>
              </c:pt>
              <c:pt idx="6">
                <c:v>20-07</c:v>
              </c:pt>
              <c:pt idx="7">
                <c:v>20-10</c:v>
              </c:pt>
              <c:pt idx="8">
                <c:v>21-01</c:v>
              </c:pt>
              <c:pt idx="9">
                <c:v>21-04</c:v>
              </c:pt>
              <c:pt idx="10">
                <c:v>21-07</c:v>
              </c:pt>
              <c:pt idx="11">
                <c:v>21-10</c:v>
              </c:pt>
              <c:pt idx="12">
                <c:v>22-01</c:v>
              </c:pt>
              <c:pt idx="13">
                <c:v>22-04</c:v>
              </c:pt>
              <c:pt idx="14">
                <c:v>22-07</c:v>
              </c:pt>
              <c:pt idx="15">
                <c:v>22-10</c:v>
              </c:pt>
              <c:pt idx="16">
                <c:v>23-01</c:v>
              </c:pt>
              <c:pt idx="17">
                <c:v>23-04</c:v>
              </c:pt>
              <c:pt idx="18">
                <c:v>23-07</c:v>
              </c:pt>
              <c:pt idx="19">
                <c:v>23-10</c:v>
              </c:pt>
              <c:pt idx="20">
                <c:v>24-01</c:v>
              </c:pt>
              <c:pt idx="21">
                <c:v>24-04</c:v>
              </c:pt>
              <c:pt idx="22">
                <c:v>24-07</c:v>
              </c:pt>
              <c:pt idx="23">
                <c:v>24-10</c:v>
              </c:pt>
              <c:pt idx="24">
                <c:v>25-01</c:v>
              </c:pt>
              <c:pt idx="25">
                <c:v>25-04</c:v>
              </c:pt>
              <c:pt idx="26">
                <c:v>25-07</c:v>
              </c:pt>
              <c:pt idx="27">
                <c:v>25-10</c:v>
              </c:pt>
              <c:pt idx="28">
                <c:v>26-01</c:v>
              </c:pt>
              <c:pt idx="29">
                <c:v>26-06</c:v>
              </c:pt>
            </c:strLit>
          </c:cat>
          <c:val>
            <c:numLit>
              <c:formatCode>0.0</c:formatCode>
              <c:ptCount val="30"/>
              <c:pt idx="0">
                <c:v>4.384673599680667</c:v>
              </c:pt>
              <c:pt idx="1">
                <c:v>-4.062982030890041</c:v>
              </c:pt>
              <c:pt idx="2">
                <c:v>-3.6343301835182587</c:v>
              </c:pt>
              <c:pt idx="3">
                <c:v>-6.224550375414708</c:v>
              </c:pt>
              <c:pt idx="4">
                <c:v>3.417942684720529</c:v>
              </c:pt>
              <c:pt idx="5">
                <c:v>-3.13</c:v>
              </c:pt>
              <c:pt idx="6">
                <c:v>-9.41579704023468</c:v>
              </c:pt>
              <c:pt idx="7">
                <c:v>3.7275720042007237</c:v>
              </c:pt>
              <c:pt idx="8">
                <c:v>5.700249118202109</c:v>
              </c:pt>
              <c:pt idx="9">
                <c:v>11.96404199563359</c:v>
              </c:pt>
              <c:pt idx="10">
                <c:v>14.265323461172974</c:v>
              </c:pt>
              <c:pt idx="11">
                <c:v>14.030557550311373</c:v>
              </c:pt>
              <c:pt idx="12">
                <c:v>14.334556067086135</c:v>
              </c:pt>
              <c:pt idx="13">
                <c:v>10.37</c:v>
              </c:pt>
              <c:pt idx="14">
                <c:v>0.9917225373138479</c:v>
              </c:pt>
              <c:pt idx="15">
                <c:v>0.05441576797116454</c:v>
              </c:pt>
              <c:pt idx="16">
                <c:v>-6.93802682797056</c:v>
              </c:pt>
              <c:pt idx="17">
                <c:v>-7.254051786196683</c:v>
              </c:pt>
              <c:pt idx="18">
                <c:v>-7.045070170050877</c:v>
              </c:pt>
              <c:pt idx="19">
                <c:v>-8.4972670947908</c:v>
              </c:pt>
              <c:pt idx="20">
                <c:v>0.8755247280441694</c:v>
              </c:pt>
              <c:pt idx="21">
                <c:v>1.500464572861432</c:v>
              </c:pt>
              <c:pt idx="22">
                <c:v>2.4703808793658197</c:v>
              </c:pt>
              <c:pt idx="23">
                <c:v>2.14488156462329</c:v>
              </c:pt>
              <c:pt idx="24">
                <c:v>-1.8329507538977623</c:v>
              </c:pt>
              <c:pt idx="25">
                <c:v>-6.8473313785341645</c:v>
              </c:pt>
              <c:pt idx="26">
                <c:v>-0.821486016817758</c:v>
              </c:pt>
              <c:pt idx="27">
                <c:v>4.467425828689727</c:v>
              </c:pt>
              <c:pt idx="28">
                <c:v>2.8888022365382255</c:v>
              </c:pt>
              <c:pt idx="29">
                <c:v>29.53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35"/>
          <c:min val="-19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1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13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22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贸易差额:当月值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0"/>
              <c:pt idx="0">
                <c:v>22-03</c:v>
              </c:pt>
              <c:pt idx="1">
                <c:v>22-06</c:v>
              </c:pt>
              <c:pt idx="2">
                <c:v>23-02</c:v>
              </c:pt>
              <c:pt idx="3">
                <c:v>23-03</c:v>
              </c:pt>
              <c:pt idx="4">
                <c:v>24-01</c:v>
              </c:pt>
              <c:pt idx="5">
                <c:v>24-06</c:v>
              </c:pt>
              <c:pt idx="6">
                <c:v>25-01</c:v>
              </c:pt>
              <c:pt idx="7">
                <c:v>25-02</c:v>
              </c:pt>
              <c:pt idx="8">
                <c:v>25-03</c:v>
              </c:pt>
              <c:pt idx="9">
                <c:v>26-03</c:v>
              </c:pt>
            </c:strLit>
          </c:cat>
          <c:val>
            <c:numLit>
              <c:formatCode>#,##0</c:formatCode>
              <c:ptCount val="10"/>
              <c:pt idx="0">
                <c:v>428.53</c:v>
              </c:pt>
              <c:pt idx="1">
                <c:v>933.07</c:v>
              </c:pt>
              <c:pt idx="2">
                <c:v>120.2</c:v>
              </c:pt>
              <c:pt idx="3">
                <c:v>770.73</c:v>
              </c:pt>
              <c:pt idx="4">
                <c:v>836.95</c:v>
              </c:pt>
              <c:pt idx="5">
                <c:v>990.37</c:v>
              </c:pt>
              <c:pt idx="6">
                <c:v>1379.705284</c:v>
              </c:pt>
              <c:pt idx="7">
                <c:v>311.91265</c:v>
              </c:pt>
              <c:pt idx="8">
                <c:v>1019.300293</c:v>
              </c:pt>
              <c:pt idx="9">
                <c:v>511.290927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1550"/>
          <c:min val="-50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#,##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5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23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美国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24-03</c:v>
              </c:pt>
              <c:pt idx="2">
                <c:v>24-05</c:v>
              </c:pt>
              <c:pt idx="3">
                <c:v>24-09</c:v>
              </c:pt>
              <c:pt idx="4">
                <c:v>24-10</c:v>
              </c:pt>
              <c:pt idx="5">
                <c:v>24-12</c:v>
              </c:pt>
              <c:pt idx="6">
                <c:v>25-03</c:v>
              </c:pt>
              <c:pt idx="7">
                <c:v>25-05</c:v>
              </c:pt>
              <c:pt idx="8">
                <c:v>25-06</c:v>
              </c:pt>
              <c:pt idx="9">
                <c:v>25-08</c:v>
              </c:pt>
              <c:pt idx="10">
                <c:v>25-11</c:v>
              </c:pt>
              <c:pt idx="11">
                <c:v>26-02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2.5850326144665416</c:v>
              </c:pt>
              <c:pt idx="1">
                <c:v>-15.92177023785004</c:v>
              </c:pt>
              <c:pt idx="2">
                <c:v>3.618866991578656</c:v>
              </c:pt>
              <c:pt idx="3">
                <c:v>2.1631663988895866</c:v>
              </c:pt>
              <c:pt idx="4">
                <c:v>8.102791896988009</c:v>
              </c:pt>
              <c:pt idx="5">
                <c:v>15.590671622235021</c:v>
              </c:pt>
              <c:pt idx="6">
                <c:v>9.09</c:v>
              </c:pt>
              <c:pt idx="7">
                <c:v>-34.52</c:v>
              </c:pt>
              <c:pt idx="8">
                <c:v>-16.13</c:v>
              </c:pt>
              <c:pt idx="9">
                <c:v>-33.12</c:v>
              </c:pt>
              <c:pt idx="10">
                <c:v>-28.58</c:v>
              </c:pt>
              <c:pt idx="11">
                <c:v>9.68</c:v>
              </c:pt>
              <c:pt idx="12">
                <c:v>13.87</c:v>
              </c:pt>
            </c:numLit>
          </c:val>
        </c:ser>
        <c:ser>
          <c:idx val="1"/>
          <c:order val="1"/>
          <c:tx>
            <c:v>欧盟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24-03</c:v>
              </c:pt>
              <c:pt idx="2">
                <c:v>24-05</c:v>
              </c:pt>
              <c:pt idx="3">
                <c:v>24-09</c:v>
              </c:pt>
              <c:pt idx="4">
                <c:v>24-10</c:v>
              </c:pt>
              <c:pt idx="5">
                <c:v>24-12</c:v>
              </c:pt>
              <c:pt idx="6">
                <c:v>25-03</c:v>
              </c:pt>
              <c:pt idx="7">
                <c:v>25-05</c:v>
              </c:pt>
              <c:pt idx="8">
                <c:v>25-06</c:v>
              </c:pt>
              <c:pt idx="9">
                <c:v>25-08</c:v>
              </c:pt>
              <c:pt idx="10">
                <c:v>25-11</c:v>
              </c:pt>
              <c:pt idx="11">
                <c:v>26-02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-2.300416516060821</c:v>
              </c:pt>
              <c:pt idx="1">
                <c:v>-14.942614765403206</c:v>
              </c:pt>
              <c:pt idx="2">
                <c:v>-0.984886165950627</c:v>
              </c:pt>
              <c:pt idx="3">
                <c:v>1.3214172769167192</c:v>
              </c:pt>
              <c:pt idx="4">
                <c:v>12.723391136342116</c:v>
              </c:pt>
              <c:pt idx="5">
                <c:v>8.762178553920094</c:v>
              </c:pt>
              <c:pt idx="6">
                <c:v>10.3</c:v>
              </c:pt>
              <c:pt idx="7">
                <c:v>12.02</c:v>
              </c:pt>
              <c:pt idx="8">
                <c:v>7.59</c:v>
              </c:pt>
              <c:pt idx="9">
                <c:v>10.38</c:v>
              </c:pt>
              <c:pt idx="10">
                <c:v>14.83</c:v>
              </c:pt>
              <c:pt idx="11">
                <c:v>54.91</c:v>
              </c:pt>
              <c:pt idx="12">
                <c:v>18.46</c:v>
              </c:pt>
            </c:numLit>
          </c:val>
        </c:ser>
        <c:ser>
          <c:idx val="2"/>
          <c:order val="2"/>
          <c:tx>
            <c:v>日本</c:v>
          </c:tx>
          <c:spPr>
            <a:ln xmlns:a="http://schemas.openxmlformats.org/drawingml/2006/main" w="19050">
              <a:solidFill>
                <a:srgbClr val="278A82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24-03</c:v>
              </c:pt>
              <c:pt idx="2">
                <c:v>24-05</c:v>
              </c:pt>
              <c:pt idx="3">
                <c:v>24-09</c:v>
              </c:pt>
              <c:pt idx="4">
                <c:v>24-10</c:v>
              </c:pt>
              <c:pt idx="5">
                <c:v>24-12</c:v>
              </c:pt>
              <c:pt idx="6">
                <c:v>25-03</c:v>
              </c:pt>
              <c:pt idx="7">
                <c:v>25-05</c:v>
              </c:pt>
              <c:pt idx="8">
                <c:v>25-06</c:v>
              </c:pt>
              <c:pt idx="9">
                <c:v>25-08</c:v>
              </c:pt>
              <c:pt idx="10">
                <c:v>25-11</c:v>
              </c:pt>
              <c:pt idx="11">
                <c:v>26-02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-10.416565543217501</c:v>
              </c:pt>
              <c:pt idx="1">
                <c:v>-7.800446504994881</c:v>
              </c:pt>
              <c:pt idx="2">
                <c:v>-1.568685079452294</c:v>
              </c:pt>
              <c:pt idx="3">
                <c:v>-7.11554360509416</c:v>
              </c:pt>
              <c:pt idx="4">
                <c:v>6.774305179221173</c:v>
              </c:pt>
              <c:pt idx="5">
                <c:v>-4.228124700908566</c:v>
              </c:pt>
              <c:pt idx="6">
                <c:v>6.73</c:v>
              </c:pt>
              <c:pt idx="7">
                <c:v>6.16</c:v>
              </c:pt>
              <c:pt idx="8">
                <c:v>6.61</c:v>
              </c:pt>
              <c:pt idx="9">
                <c:v>6.74</c:v>
              </c:pt>
              <c:pt idx="10">
                <c:v>4.3</c:v>
              </c:pt>
              <c:pt idx="11">
                <c:v>22.48</c:v>
              </c:pt>
              <c:pt idx="12">
                <c:v>6.88</c:v>
              </c:pt>
            </c:numLit>
          </c:val>
        </c:ser>
        <c:ser>
          <c:idx val="3"/>
          <c:order val="3"/>
          <c:tx>
            <c:v>东盟</c:v>
          </c:tx>
          <c:spPr>
            <a:ln xmlns:a="http://schemas.openxmlformats.org/drawingml/2006/main" w="19050">
              <a:solidFill>
                <a:srgbClr val="C68B2C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24-03</c:v>
              </c:pt>
              <c:pt idx="2">
                <c:v>24-05</c:v>
              </c:pt>
              <c:pt idx="3">
                <c:v>24-09</c:v>
              </c:pt>
              <c:pt idx="4">
                <c:v>24-10</c:v>
              </c:pt>
              <c:pt idx="5">
                <c:v>24-12</c:v>
              </c:pt>
              <c:pt idx="6">
                <c:v>25-03</c:v>
              </c:pt>
              <c:pt idx="7">
                <c:v>25-05</c:v>
              </c:pt>
              <c:pt idx="8">
                <c:v>25-06</c:v>
              </c:pt>
              <c:pt idx="9">
                <c:v>25-08</c:v>
              </c:pt>
              <c:pt idx="10">
                <c:v>25-11</c:v>
              </c:pt>
              <c:pt idx="11">
                <c:v>26-02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0.05547955494094481</c:v>
              </c:pt>
              <c:pt idx="1">
                <c:v>-6.251384974239173</c:v>
              </c:pt>
              <c:pt idx="2">
                <c:v>22.507659632723275</c:v>
              </c:pt>
              <c:pt idx="3">
                <c:v>5.484828446640691</c:v>
              </c:pt>
              <c:pt idx="4">
                <c:v>15.788208592036796</c:v>
              </c:pt>
              <c:pt idx="5">
                <c:v>18.944407607157785</c:v>
              </c:pt>
              <c:pt idx="6">
                <c:v>11.55</c:v>
              </c:pt>
              <c:pt idx="7">
                <c:v>14.84</c:v>
              </c:pt>
              <c:pt idx="8">
                <c:v>16.92</c:v>
              </c:pt>
              <c:pt idx="9">
                <c:v>22.51</c:v>
              </c:pt>
              <c:pt idx="10">
                <c:v>8.17</c:v>
              </c:pt>
              <c:pt idx="11">
                <c:v>38.75</c:v>
              </c:pt>
              <c:pt idx="12">
                <c:v>34.51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66.5"/>
          <c:min val="-46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88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24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越南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24-02</c:v>
              </c:pt>
              <c:pt idx="1">
                <c:v>24-03</c:v>
              </c:pt>
              <c:pt idx="2">
                <c:v>24-06</c:v>
              </c:pt>
              <c:pt idx="3">
                <c:v>25-01</c:v>
              </c:pt>
              <c:pt idx="4">
                <c:v>25-02</c:v>
              </c:pt>
              <c:pt idx="5">
                <c:v>25-09</c:v>
              </c:pt>
              <c:pt idx="6">
                <c:v>26-01</c:v>
              </c:pt>
              <c:pt idx="7">
                <c:v>26-03</c:v>
              </c:pt>
              <c:pt idx="8">
                <c:v>26-06</c:v>
              </c:pt>
            </c:strLit>
          </c:cat>
          <c:val>
            <c:numLit>
              <c:formatCode>0.0</c:formatCode>
              <c:ptCount val="9"/>
              <c:pt idx="0">
                <c:v>17.412776545941227</c:v>
              </c:pt>
              <c:pt idx="1">
                <c:v>15.015218126479539</c:v>
              </c:pt>
              <c:pt idx="2">
                <c:v>12.935153583617748</c:v>
              </c:pt>
              <c:pt idx="3">
                <c:v>-0.45</c:v>
              </c:pt>
              <c:pt idx="4">
                <c:v>36.19</c:v>
              </c:pt>
              <c:pt idx="5">
                <c:v>24.53</c:v>
              </c:pt>
              <c:pt idx="6">
                <c:v>36.63</c:v>
              </c:pt>
              <c:pt idx="7">
                <c:v>11.79</c:v>
              </c:pt>
              <c:pt idx="8">
                <c:v>39.44</c:v>
              </c:pt>
            </c:numLit>
          </c:val>
        </c:ser>
        <c:ser>
          <c:idx val="1"/>
          <c:order val="1"/>
          <c:tx>
            <c:v>中国香港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24-02</c:v>
              </c:pt>
              <c:pt idx="1">
                <c:v>24-03</c:v>
              </c:pt>
              <c:pt idx="2">
                <c:v>24-06</c:v>
              </c:pt>
              <c:pt idx="3">
                <c:v>25-01</c:v>
              </c:pt>
              <c:pt idx="4">
                <c:v>25-02</c:v>
              </c:pt>
              <c:pt idx="5">
                <c:v>25-09</c:v>
              </c:pt>
              <c:pt idx="6">
                <c:v>26-01</c:v>
              </c:pt>
              <c:pt idx="7">
                <c:v>26-03</c:v>
              </c:pt>
              <c:pt idx="8">
                <c:v>26-06</c:v>
              </c:pt>
            </c:strLit>
          </c:cat>
          <c:val>
            <c:numLit>
              <c:formatCode>0.0</c:formatCode>
              <c:ptCount val="9"/>
              <c:pt idx="0">
                <c:v>13.079905352470945</c:v>
              </c:pt>
              <c:pt idx="1">
                <c:v>-1.3589738339367727</c:v>
              </c:pt>
              <c:pt idx="2">
                <c:v>8.95980348478848</c:v>
              </c:pt>
              <c:pt idx="3">
                <c:v>-14.51</c:v>
              </c:pt>
              <c:pt idx="4">
                <c:v>42.85</c:v>
              </c:pt>
              <c:pt idx="5">
                <c:v>19.39</c:v>
              </c:pt>
              <c:pt idx="6">
                <c:v>56.4</c:v>
              </c:pt>
              <c:pt idx="7">
                <c:v>40.97</c:v>
              </c:pt>
              <c:pt idx="8">
                <c:v>57.96</c:v>
              </c:pt>
            </c:numLit>
          </c:val>
        </c:ser>
        <c:ser>
          <c:idx val="2"/>
          <c:order val="2"/>
          <c:tx>
            <c:v>韩国</c:v>
          </c:tx>
          <c:spPr>
            <a:ln xmlns:a="http://schemas.openxmlformats.org/drawingml/2006/main" w="19050">
              <a:solidFill>
                <a:srgbClr val="278A82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9"/>
              <c:pt idx="0">
                <c:v>24-02</c:v>
              </c:pt>
              <c:pt idx="1">
                <c:v>24-03</c:v>
              </c:pt>
              <c:pt idx="2">
                <c:v>24-06</c:v>
              </c:pt>
              <c:pt idx="3">
                <c:v>25-01</c:v>
              </c:pt>
              <c:pt idx="4">
                <c:v>25-02</c:v>
              </c:pt>
              <c:pt idx="5">
                <c:v>25-09</c:v>
              </c:pt>
              <c:pt idx="6">
                <c:v>26-01</c:v>
              </c:pt>
              <c:pt idx="7">
                <c:v>26-03</c:v>
              </c:pt>
              <c:pt idx="8">
                <c:v>26-06</c:v>
              </c:pt>
            </c:strLit>
          </c:cat>
          <c:val>
            <c:numLit>
              <c:formatCode>0.0</c:formatCode>
              <c:ptCount val="9"/>
              <c:pt idx="0">
                <c:v>-11.8831530022794</c:v>
              </c:pt>
              <c:pt idx="1">
                <c:v>-12.062373788941073</c:v>
              </c:pt>
              <c:pt idx="2">
                <c:v>4.1059770671599125</c:v>
              </c:pt>
              <c:pt idx="3">
                <c:v>-2.71</c:v>
              </c:pt>
              <c:pt idx="4">
                <c:v>-2.76</c:v>
              </c:pt>
              <c:pt idx="5">
                <c:v>7.01</c:v>
              </c:pt>
              <c:pt idx="6">
                <c:v>15.79</c:v>
              </c:pt>
              <c:pt idx="7">
                <c:v>19.57</c:v>
              </c:pt>
              <c:pt idx="8">
                <c:v>42.58</c:v>
              </c:pt>
            </c:numLit>
          </c:val>
        </c:ser>
        <c:ser>
          <c:idx val="3"/>
          <c:order val="3"/>
          <c:tx>
            <c:v>印度</c:v>
          </c:tx>
          <c:spPr>
            <a:ln xmlns:a="http://schemas.openxmlformats.org/drawingml/2006/main" w="19050">
              <a:solidFill>
                <a:srgbClr val="C68B2C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9"/>
              <c:pt idx="0">
                <c:v>24-02</c:v>
              </c:pt>
              <c:pt idx="1">
                <c:v>24-03</c:v>
              </c:pt>
              <c:pt idx="2">
                <c:v>24-06</c:v>
              </c:pt>
              <c:pt idx="3">
                <c:v>25-01</c:v>
              </c:pt>
              <c:pt idx="4">
                <c:v>25-02</c:v>
              </c:pt>
              <c:pt idx="5">
                <c:v>25-09</c:v>
              </c:pt>
              <c:pt idx="6">
                <c:v>26-01</c:v>
              </c:pt>
              <c:pt idx="7">
                <c:v>26-03</c:v>
              </c:pt>
              <c:pt idx="8">
                <c:v>26-06</c:v>
              </c:pt>
            </c:strLit>
          </c:cat>
          <c:val>
            <c:numLit>
              <c:formatCode>0.0</c:formatCode>
              <c:ptCount val="9"/>
              <c:pt idx="0">
                <c:v>10.967530589847854</c:v>
              </c:pt>
              <c:pt idx="1">
                <c:v>-19.162168342983392</c:v>
              </c:pt>
              <c:pt idx="2">
                <c:v>4.6681942892887065</c:v>
              </c:pt>
              <c:pt idx="3">
                <c:v>7.45</c:v>
              </c:pt>
              <c:pt idx="4">
                <c:v>7.84</c:v>
              </c:pt>
              <c:pt idx="5">
                <c:v>14.36</c:v>
              </c:pt>
              <c:pt idx="6">
                <c:v>7.29</c:v>
              </c:pt>
              <c:pt idx="7">
                <c:v>12.73</c:v>
              </c:pt>
              <c:pt idx="8">
                <c:v>39.43</c:v>
              </c:pt>
            </c:numLit>
          </c:val>
        </c:ser>
        <c:ser>
          <c:idx val="4"/>
          <c:order val="4"/>
          <c:tx>
            <c:v>巴西</c:v>
          </c:tx>
          <c:spPr>
            <a:ln xmlns:a="http://schemas.openxmlformats.org/drawingml/2006/main" w="19050">
              <a:solidFill>
                <a:srgbClr val="7569A6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9"/>
              <c:pt idx="0">
                <c:v>24-02</c:v>
              </c:pt>
              <c:pt idx="1">
                <c:v>24-03</c:v>
              </c:pt>
              <c:pt idx="2">
                <c:v>24-06</c:v>
              </c:pt>
              <c:pt idx="3">
                <c:v>25-01</c:v>
              </c:pt>
              <c:pt idx="4">
                <c:v>25-02</c:v>
              </c:pt>
              <c:pt idx="5">
                <c:v>25-09</c:v>
              </c:pt>
              <c:pt idx="6">
                <c:v>26-01</c:v>
              </c:pt>
              <c:pt idx="7">
                <c:v>26-03</c:v>
              </c:pt>
              <c:pt idx="8">
                <c:v>26-06</c:v>
              </c:pt>
            </c:strLit>
          </c:cat>
          <c:val>
            <c:numLit>
              <c:formatCode>0.0</c:formatCode>
              <c:ptCount val="9"/>
              <c:pt idx="0">
                <c:v>32.51274584311906</c:v>
              </c:pt>
              <c:pt idx="1">
                <c:v>-1.8517192150020634</c:v>
              </c:pt>
              <c:pt idx="2">
                <c:v>16.801874515699012</c:v>
              </c:pt>
              <c:pt idx="3">
                <c:v>14.22</c:v>
              </c:pt>
              <c:pt idx="4">
                <c:v>-28.83</c:v>
              </c:pt>
              <c:pt idx="5">
                <c:v>15.77</c:v>
              </c:pt>
              <c:pt idx="6">
                <c:v>6.63</c:v>
              </c:pt>
              <c:pt idx="7">
                <c:v>11.36</c:v>
              </c:pt>
              <c:pt idx="8">
                <c:v>28.92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75"/>
          <c:min val="-40.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13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25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俄罗斯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24-02</c:v>
              </c:pt>
              <c:pt idx="1">
                <c:v>24-03</c:v>
              </c:pt>
              <c:pt idx="2">
                <c:v>24-07</c:v>
              </c:pt>
              <c:pt idx="3">
                <c:v>24-10</c:v>
              </c:pt>
              <c:pt idx="4">
                <c:v>25-02</c:v>
              </c:pt>
              <c:pt idx="5">
                <c:v>25-07</c:v>
              </c:pt>
              <c:pt idx="6">
                <c:v>26-01</c:v>
              </c:pt>
              <c:pt idx="7">
                <c:v>26-02</c:v>
              </c:pt>
              <c:pt idx="8">
                <c:v>26-06</c:v>
              </c:pt>
            </c:strLit>
          </c:cat>
          <c:val>
            <c:numLit>
              <c:formatCode>0.0</c:formatCode>
              <c:ptCount val="9"/>
              <c:pt idx="0">
                <c:v>11.779601264591207</c:v>
              </c:pt>
              <c:pt idx="1">
                <c:v>-15.668517401570398</c:v>
              </c:pt>
              <c:pt idx="2">
                <c:v>-2.805127167528852</c:v>
              </c:pt>
              <c:pt idx="3">
                <c:v>26.707078885577033</c:v>
              </c:pt>
              <c:pt idx="4">
                <c:v>-23.52</c:v>
              </c:pt>
              <c:pt idx="5">
                <c:v>-9.12</c:v>
              </c:pt>
              <c:pt idx="6">
                <c:v>-0.91</c:v>
              </c:pt>
              <c:pt idx="7">
                <c:v>58.99</c:v>
              </c:pt>
              <c:pt idx="8">
                <c:v>38.04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69.5"/>
          <c:min val="-34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26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韩国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25-01</c:v>
              </c:pt>
              <c:pt idx="1">
                <c:v>25-02</c:v>
              </c:pt>
              <c:pt idx="2">
                <c:v>25-05</c:v>
              </c:pt>
              <c:pt idx="3">
                <c:v>25-07</c:v>
              </c:pt>
              <c:pt idx="4">
                <c:v>25-09</c:v>
              </c:pt>
              <c:pt idx="5">
                <c:v>25-11</c:v>
              </c:pt>
              <c:pt idx="6">
                <c:v>26-01</c:v>
              </c:pt>
              <c:pt idx="7">
                <c:v>26-02</c:v>
              </c:pt>
              <c:pt idx="8">
                <c:v>26-05</c:v>
              </c:pt>
            </c:strLit>
          </c:cat>
          <c:val>
            <c:numLit>
              <c:formatCode>0.0</c:formatCode>
              <c:ptCount val="9"/>
              <c:pt idx="0">
                <c:v>-10.1</c:v>
              </c:pt>
              <c:pt idx="1">
                <c:v>0.4</c:v>
              </c:pt>
              <c:pt idx="2">
                <c:v>-1.3</c:v>
              </c:pt>
              <c:pt idx="3">
                <c:v>5.7</c:v>
              </c:pt>
              <c:pt idx="4">
                <c:v>12.6</c:v>
              </c:pt>
              <c:pt idx="5">
                <c:v>7.9</c:v>
              </c:pt>
              <c:pt idx="6">
                <c:v>33.9</c:v>
              </c:pt>
              <c:pt idx="7">
                <c:v>29.4</c:v>
              </c:pt>
              <c:pt idx="8">
                <c:v>53.4</c:v>
              </c:pt>
            </c:numLit>
          </c:val>
        </c:ser>
        <c:ser>
          <c:idx val="1"/>
          <c:order val="1"/>
          <c:tx>
            <c:v>中国台湾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25-01</c:v>
              </c:pt>
              <c:pt idx="1">
                <c:v>25-02</c:v>
              </c:pt>
              <c:pt idx="2">
                <c:v>25-05</c:v>
              </c:pt>
              <c:pt idx="3">
                <c:v>25-07</c:v>
              </c:pt>
              <c:pt idx="4">
                <c:v>25-09</c:v>
              </c:pt>
              <c:pt idx="5">
                <c:v>25-11</c:v>
              </c:pt>
              <c:pt idx="6">
                <c:v>26-01</c:v>
              </c:pt>
              <c:pt idx="7">
                <c:v>26-02</c:v>
              </c:pt>
              <c:pt idx="8">
                <c:v>26-05</c:v>
              </c:pt>
            </c:strLit>
          </c:cat>
          <c:val>
            <c:numLit>
              <c:formatCode>0.0</c:formatCode>
              <c:ptCount val="9"/>
              <c:pt idx="0">
                <c:v>4.37</c:v>
              </c:pt>
              <c:pt idx="1">
                <c:v>31.43</c:v>
              </c:pt>
              <c:pt idx="2">
                <c:v>38.64</c:v>
              </c:pt>
              <c:pt idx="3">
                <c:v>41.97</c:v>
              </c:pt>
              <c:pt idx="4">
                <c:v>33.74</c:v>
              </c:pt>
              <c:pt idx="5">
                <c:v>55.96</c:v>
              </c:pt>
              <c:pt idx="6">
                <c:v>69.9</c:v>
              </c:pt>
              <c:pt idx="7">
                <c:v>20.58</c:v>
              </c:pt>
              <c:pt idx="8">
                <c:v>51.68</c:v>
              </c:pt>
            </c:numLit>
          </c:val>
        </c:ser>
        <c:ser>
          <c:idx val="2"/>
          <c:order val="2"/>
          <c:tx>
            <c:v>日本</c:v>
          </c:tx>
          <c:spPr>
            <a:ln xmlns:a="http://schemas.openxmlformats.org/drawingml/2006/main" w="19050">
              <a:solidFill>
                <a:srgbClr val="278A82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9"/>
              <c:pt idx="0">
                <c:v>25-01</c:v>
              </c:pt>
              <c:pt idx="1">
                <c:v>25-02</c:v>
              </c:pt>
              <c:pt idx="2">
                <c:v>25-05</c:v>
              </c:pt>
              <c:pt idx="3">
                <c:v>25-07</c:v>
              </c:pt>
              <c:pt idx="4">
                <c:v>25-09</c:v>
              </c:pt>
              <c:pt idx="5">
                <c:v>25-11</c:v>
              </c:pt>
              <c:pt idx="6">
                <c:v>26-01</c:v>
              </c:pt>
              <c:pt idx="7">
                <c:v>26-02</c:v>
              </c:pt>
              <c:pt idx="8">
                <c:v>26-05</c:v>
              </c:pt>
            </c:strLit>
          </c:cat>
          <c:val>
            <c:numLit>
              <c:formatCode>0.0</c:formatCode>
              <c:ptCount val="9"/>
              <c:pt idx="0">
                <c:v>7.26</c:v>
              </c:pt>
              <c:pt idx="1">
                <c:v>11.41</c:v>
              </c:pt>
              <c:pt idx="2">
                <c:v>-1.78</c:v>
              </c:pt>
              <c:pt idx="3">
                <c:v>-2.78</c:v>
              </c:pt>
              <c:pt idx="4">
                <c:v>4.07</c:v>
              </c:pt>
              <c:pt idx="5">
                <c:v>6.08</c:v>
              </c:pt>
              <c:pt idx="6">
                <c:v>16.79</c:v>
              </c:pt>
              <c:pt idx="7">
                <c:v>4.02</c:v>
              </c:pt>
              <c:pt idx="8">
                <c:v>16.85</c:v>
              </c:pt>
            </c:numLit>
          </c:val>
        </c:ser>
        <c:ser>
          <c:idx val="3"/>
          <c:order val="3"/>
          <c:tx>
            <c:v>越南</c:v>
          </c:tx>
          <c:spPr>
            <a:ln xmlns:a="http://schemas.openxmlformats.org/drawingml/2006/main" w="19050">
              <a:solidFill>
                <a:srgbClr val="C68B2C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9"/>
              <c:pt idx="0">
                <c:v>25-01</c:v>
              </c:pt>
              <c:pt idx="1">
                <c:v>25-02</c:v>
              </c:pt>
              <c:pt idx="2">
                <c:v>25-05</c:v>
              </c:pt>
              <c:pt idx="3">
                <c:v>25-07</c:v>
              </c:pt>
              <c:pt idx="4">
                <c:v>25-09</c:v>
              </c:pt>
              <c:pt idx="5">
                <c:v>25-11</c:v>
              </c:pt>
              <c:pt idx="6">
                <c:v>26-01</c:v>
              </c:pt>
              <c:pt idx="7">
                <c:v>26-02</c:v>
              </c:pt>
              <c:pt idx="8">
                <c:v>26-05</c:v>
              </c:pt>
            </c:strLit>
          </c:cat>
          <c:val>
            <c:numLit>
              <c:formatCode>0.0</c:formatCode>
              <c:ptCount val="9"/>
              <c:pt idx="0">
                <c:v>-4.23</c:v>
              </c:pt>
              <c:pt idx="1">
                <c:v>25.34</c:v>
              </c:pt>
              <c:pt idx="2">
                <c:v>20.68</c:v>
              </c:pt>
              <c:pt idx="3">
                <c:v>17.67</c:v>
              </c:pt>
              <c:pt idx="4">
                <c:v>25.32</c:v>
              </c:pt>
              <c:pt idx="5">
                <c:v>15.83</c:v>
              </c:pt>
              <c:pt idx="6">
                <c:v>34.34</c:v>
              </c:pt>
              <c:pt idx="7">
                <c:v>6.26</c:v>
              </c:pt>
              <c:pt idx="8">
                <c:v>18.52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80"/>
          <c:min val="-20.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13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27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CPI:当月同比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22-06</c:v>
              </c:pt>
              <c:pt idx="1">
                <c:v>22-09</c:v>
              </c:pt>
              <c:pt idx="2">
                <c:v>23-04</c:v>
              </c:pt>
              <c:pt idx="3">
                <c:v>24-01</c:v>
              </c:pt>
              <c:pt idx="4">
                <c:v>24-02</c:v>
              </c:pt>
              <c:pt idx="5">
                <c:v>24-03</c:v>
              </c:pt>
              <c:pt idx="6">
                <c:v>25-02</c:v>
              </c:pt>
              <c:pt idx="7">
                <c:v>25-08</c:v>
              </c:pt>
              <c:pt idx="8">
                <c:v>26-06</c:v>
              </c:pt>
            </c:strLit>
          </c:cat>
          <c:val>
            <c:numLit>
              <c:formatCode>0.0</c:formatCode>
              <c:ptCount val="9"/>
              <c:pt idx="0">
                <c:v>2.5</c:v>
              </c:pt>
              <c:pt idx="1">
                <c:v>2.8</c:v>
              </c:pt>
              <c:pt idx="2">
                <c:v>0.1</c:v>
              </c:pt>
              <c:pt idx="3">
                <c:v>-0.8</c:v>
              </c:pt>
              <c:pt idx="4">
                <c:v>0.7</c:v>
              </c:pt>
              <c:pt idx="5">
                <c:v>0.1</c:v>
              </c:pt>
              <c:pt idx="6">
                <c:v>-0.7</c:v>
              </c:pt>
              <c:pt idx="7">
                <c:v>-0.4</c:v>
              </c:pt>
              <c:pt idx="8">
                <c:v>1</c:v>
              </c:pt>
            </c:numLit>
          </c:val>
        </c:ser>
        <c:ser>
          <c:idx val="1"/>
          <c:order val="1"/>
          <c:tx>
            <c:v>核心CPI当月同比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22-06</c:v>
              </c:pt>
              <c:pt idx="1">
                <c:v>22-09</c:v>
              </c:pt>
              <c:pt idx="2">
                <c:v>23-04</c:v>
              </c:pt>
              <c:pt idx="3">
                <c:v>24-01</c:v>
              </c:pt>
              <c:pt idx="4">
                <c:v>24-02</c:v>
              </c:pt>
              <c:pt idx="5">
                <c:v>24-03</c:v>
              </c:pt>
              <c:pt idx="6">
                <c:v>25-02</c:v>
              </c:pt>
              <c:pt idx="7">
                <c:v>25-08</c:v>
              </c:pt>
              <c:pt idx="8">
                <c:v>26-06</c:v>
              </c:pt>
            </c:strLit>
          </c:cat>
          <c:val>
            <c:numLit>
              <c:formatCode>0.0</c:formatCode>
              <c:ptCount val="9"/>
              <c:pt idx="0">
                <c:v>1</c:v>
              </c:pt>
              <c:pt idx="1">
                <c:v>0.6</c:v>
              </c:pt>
              <c:pt idx="2">
                <c:v>0.7</c:v>
              </c:pt>
              <c:pt idx="3">
                <c:v>0.4</c:v>
              </c:pt>
              <c:pt idx="4">
                <c:v>1.2</c:v>
              </c:pt>
              <c:pt idx="5">
                <c:v>0.6</c:v>
              </c:pt>
              <c:pt idx="6">
                <c:v>-0.1</c:v>
              </c:pt>
              <c:pt idx="7">
                <c:v>0.9</c:v>
              </c:pt>
              <c:pt idx="8">
                <c:v>1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3.25"/>
          <c:min val="-1.2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1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13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28.xml><?xml version="1.0" encoding="utf-8"?>
<c:chartSpace xmlns:c="http://schemas.openxmlformats.org/drawingml/2006/chart">
  <c:lang val="en-US"/>
  <c:chart>
    <c:plotArea>
      <c:lineChart>
        <c:grouping val="standard"/>
        <c:ser>
          <c:idx val="0"/>
          <c:order val="0"/>
          <c:tx>
            <c:v>PPI同比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22-06</c:v>
              </c:pt>
              <c:pt idx="1">
                <c:v>22-07</c:v>
              </c:pt>
              <c:pt idx="2">
                <c:v>22-12</c:v>
              </c:pt>
              <c:pt idx="3">
                <c:v>23-05</c:v>
              </c:pt>
              <c:pt idx="4">
                <c:v>23-06</c:v>
              </c:pt>
              <c:pt idx="5">
                <c:v>23-09</c:v>
              </c:pt>
              <c:pt idx="6">
                <c:v>24-03</c:v>
              </c:pt>
              <c:pt idx="7">
                <c:v>24-05</c:v>
              </c:pt>
              <c:pt idx="8">
                <c:v>24-08</c:v>
              </c:pt>
              <c:pt idx="9">
                <c:v>25-02</c:v>
              </c:pt>
              <c:pt idx="10">
                <c:v>25-07</c:v>
              </c:pt>
              <c:pt idx="11">
                <c:v>25-11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6.1</c:v>
              </c:pt>
              <c:pt idx="1">
                <c:v>4.2</c:v>
              </c:pt>
              <c:pt idx="2">
                <c:v>-0.7</c:v>
              </c:pt>
              <c:pt idx="3">
                <c:v>-4.6</c:v>
              </c:pt>
              <c:pt idx="4">
                <c:v>-5.4</c:v>
              </c:pt>
              <c:pt idx="5">
                <c:v>-2.5</c:v>
              </c:pt>
              <c:pt idx="6">
                <c:v>-2.8</c:v>
              </c:pt>
              <c:pt idx="7">
                <c:v>-1.4</c:v>
              </c:pt>
              <c:pt idx="8">
                <c:v>-1.8</c:v>
              </c:pt>
              <c:pt idx="9">
                <c:v>-2.2</c:v>
              </c:pt>
              <c:pt idx="10">
                <c:v>-3.6</c:v>
              </c:pt>
              <c:pt idx="11">
                <c:v>-2.2</c:v>
              </c:pt>
              <c:pt idx="12">
                <c:v>4.1</c:v>
              </c:pt>
            </c:numLit>
          </c:val>
        </c:ser>
        <c:axId val="700011"/>
        <c:axId val="700012"/>
      </c:lineChart>
      <c:lineChart>
        <c:grouping val="standard"/>
        <c:ser>
          <c:idx val="1"/>
          <c:order val="1"/>
          <c:tx>
            <c:v>PPI环比</c:v>
          </c:tx>
          <c:spPr>
            <a:ln xmlns:a="http://schemas.openxmlformats.org/drawingml/2006/main" w="2286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22-06</c:v>
              </c:pt>
              <c:pt idx="1">
                <c:v>22-07</c:v>
              </c:pt>
              <c:pt idx="2">
                <c:v>22-12</c:v>
              </c:pt>
              <c:pt idx="3">
                <c:v>23-05</c:v>
              </c:pt>
              <c:pt idx="4">
                <c:v>23-06</c:v>
              </c:pt>
              <c:pt idx="5">
                <c:v>23-09</c:v>
              </c:pt>
              <c:pt idx="6">
                <c:v>24-03</c:v>
              </c:pt>
              <c:pt idx="7">
                <c:v>24-05</c:v>
              </c:pt>
              <c:pt idx="8">
                <c:v>24-08</c:v>
              </c:pt>
              <c:pt idx="9">
                <c:v>25-02</c:v>
              </c:pt>
              <c:pt idx="10">
                <c:v>25-07</c:v>
              </c:pt>
              <c:pt idx="11">
                <c:v>25-11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0</c:v>
              </c:pt>
              <c:pt idx="1">
                <c:v>-1.3</c:v>
              </c:pt>
              <c:pt idx="2">
                <c:v>-0.5</c:v>
              </c:pt>
              <c:pt idx="3">
                <c:v>-0.9</c:v>
              </c:pt>
              <c:pt idx="4">
                <c:v>-0.8</c:v>
              </c:pt>
              <c:pt idx="5">
                <c:v>0.4</c:v>
              </c:pt>
              <c:pt idx="6">
                <c:v>-0.1</c:v>
              </c:pt>
              <c:pt idx="7">
                <c:v>0.2</c:v>
              </c:pt>
              <c:pt idx="8">
                <c:v>-0.7</c:v>
              </c:pt>
              <c:pt idx="9">
                <c:v>-0.1</c:v>
              </c:pt>
              <c:pt idx="10">
                <c:v>-0.2</c:v>
              </c:pt>
              <c:pt idx="11">
                <c:v>0.1</c:v>
              </c:pt>
              <c:pt idx="12">
                <c:v>-0.3</c:v>
              </c:pt>
            </c:numLit>
          </c:val>
        </c:ser>
        <c:axId val="700013"/>
        <c:axId val="700014"/>
      </c:lineChart>
      <c:catAx>
        <c:axId val="700011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</a:p>
        </c:txPr>
        <c:crossAx val="700012"/>
        <c:crosses val="autoZero"/>
        <c:lblAlgn val="ctr"/>
        <c:lblOffset val="100"/>
        <c:noMultiLvlLbl val="0"/>
      </c:catAx>
      <c:valAx>
        <c:axId val="700012"/>
        <c:scaling>
          <c:orientation val="minMax"/>
          <c:max val="8"/>
          <c:min val="-7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title>
          <c:tx>
            <c:rich>
              <a:bodyPr xmlns:a="http://schemas.openxmlformats.org/drawingml/2006/main"/>
              <a:lstStyle xmlns:a="http://schemas.openxmlformats.org/drawingml/2006/main"/>
              <a:p xmlns:a="http://schemas.openxmlformats.org/drawingml/2006/main">
                <a:r>
                  <a:rPr sz="675" b="1">
                    <a:solidFill>
                      <a:srgbClr val="286CA8"/>
                    </a:solidFill>
                  </a:rPr>
                  <a:t>PPI同比（%）</a:t>
                </a:r>
              </a:p>
            </c:rich>
          </c:tx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675" b="1">
                  <a:solidFill>
                    <a:srgbClr val="286CA8"/>
                  </a:solidFill>
                </a:defRPr>
              </a:pPr>
            </a:p>
          </c:txPr>
        </c:title>
        <c:numFmt formatCode="0.0"/>
        <c:majorTickMark val="none"/>
        <c:minorTickMark val="none"/>
        <c:spPr>
          <a:ln xmlns:a="http://schemas.openxmlformats.org/drawingml/2006/main" w="8573">
            <a:solidFill>
              <a:srgbClr val="286CA8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286CA8"/>
                </a:solidFill>
              </a:defRPr>
            </a:pPr>
          </a:p>
        </c:txPr>
        <c:crossAx val="700011"/>
        <c:crosses val="autoZero"/>
        <c:crossBetween val="between"/>
        <c:majorUnit val="2.5"/>
      </c:valAx>
      <c:catAx>
        <c:axId val="700013"/>
        <c:scaling>
          <c:orientation val="minMax"/>
        </c:scaling>
        <c:delete val="1"/>
        <c:axPos val="b"/>
        <c:numFmt formatCode="General"/>
        <c:majorTickMark val="none"/>
        <c:minorTickMark val="none"/>
        <c:tickLblPos val="none"/>
        <c:spPr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c:spPr>
        <c:crossAx val="700014"/>
        <c:crosses val="autoZero"/>
        <c:lblAlgn val="ctr"/>
        <c:lblOffset val="100"/>
        <c:noMultiLvlLbl val="0"/>
      </c:catAx>
      <c:valAx>
        <c:axId val="700014"/>
        <c:scaling>
          <c:orientation val="minMax"/>
          <c:max val="2.1"/>
          <c:min val="-1.7"/>
        </c:scaling>
        <c:delete val="0"/>
        <c:axPos val="r"/>
        <c:title>
          <c:tx>
            <c:rich>
              <a:bodyPr xmlns:a="http://schemas.openxmlformats.org/drawingml/2006/main"/>
              <a:lstStyle xmlns:a="http://schemas.openxmlformats.org/drawingml/2006/main"/>
              <a:p xmlns:a="http://schemas.openxmlformats.org/drawingml/2006/main">
                <a:r>
                  <a:rPr sz="675" b="1">
                    <a:solidFill>
                      <a:srgbClr val="C9483B"/>
                    </a:solidFill>
                  </a:rPr>
                  <a:t>PPI环比（%）</a:t>
                </a:r>
              </a:p>
            </c:rich>
          </c:tx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675" b="1">
                  <a:solidFill>
                    <a:srgbClr val="C9483B"/>
                  </a:solidFill>
                </a:defRPr>
              </a:pPr>
            </a:p>
          </c:txPr>
        </c:title>
        <c:numFmt formatCode="0.0"/>
        <c:majorTickMark val="none"/>
        <c:minorTickMark val="none"/>
        <c:spPr>
          <a:ln xmlns:a="http://schemas.openxmlformats.org/drawingml/2006/main" w="8573">
            <a:solidFill>
              <a:srgbClr val="C9483B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C9483B"/>
                </a:solidFill>
              </a:defRPr>
            </a:pPr>
          </a:p>
        </c:txPr>
        <c:crossAx val="700013"/>
        <c:crosses val="max"/>
        <c:crossBetween val="between"/>
        <c:majorUnit val="1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t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690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29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社会融资规模存量:同比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22-06</c:v>
              </c:pt>
              <c:pt idx="1">
                <c:v>22-09</c:v>
              </c:pt>
              <c:pt idx="2">
                <c:v>23-03</c:v>
              </c:pt>
              <c:pt idx="3">
                <c:v>23-04</c:v>
              </c:pt>
              <c:pt idx="4">
                <c:v>24-01</c:v>
              </c:pt>
              <c:pt idx="5">
                <c:v>24-04</c:v>
              </c:pt>
              <c:pt idx="6">
                <c:v>24-11</c:v>
              </c:pt>
              <c:pt idx="7">
                <c:v>25-07</c:v>
              </c:pt>
              <c:pt idx="8">
                <c:v>26-06</c:v>
              </c:pt>
            </c:strLit>
          </c:cat>
          <c:val>
            <c:numLit>
              <c:formatCode>0.0</c:formatCode>
              <c:ptCount val="9"/>
              <c:pt idx="0">
                <c:v>10.8</c:v>
              </c:pt>
              <c:pt idx="1">
                <c:v>10.6</c:v>
              </c:pt>
              <c:pt idx="2">
                <c:v>10</c:v>
              </c:pt>
              <c:pt idx="3">
                <c:v>10</c:v>
              </c:pt>
              <c:pt idx="4">
                <c:v>9.5</c:v>
              </c:pt>
              <c:pt idx="5">
                <c:v>8.3</c:v>
              </c:pt>
              <c:pt idx="6">
                <c:v>7.8</c:v>
              </c:pt>
              <c:pt idx="7">
                <c:v>9</c:v>
              </c:pt>
              <c:pt idx="8">
                <c:v>7.4</c:v>
              </c:pt>
            </c:numLit>
          </c:val>
        </c:ser>
        <c:ser>
          <c:idx val="1"/>
          <c:order val="1"/>
          <c:tx>
            <c:v>贷款余额同比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22-06</c:v>
              </c:pt>
              <c:pt idx="1">
                <c:v>22-09</c:v>
              </c:pt>
              <c:pt idx="2">
                <c:v>23-03</c:v>
              </c:pt>
              <c:pt idx="3">
                <c:v>23-04</c:v>
              </c:pt>
              <c:pt idx="4">
                <c:v>24-01</c:v>
              </c:pt>
              <c:pt idx="5">
                <c:v>24-04</c:v>
              </c:pt>
              <c:pt idx="6">
                <c:v>24-11</c:v>
              </c:pt>
              <c:pt idx="7">
                <c:v>25-07</c:v>
              </c:pt>
              <c:pt idx="8">
                <c:v>26-06</c:v>
              </c:pt>
            </c:strLit>
          </c:cat>
          <c:val>
            <c:numLit>
              <c:formatCode>0.0</c:formatCode>
              <c:ptCount val="9"/>
              <c:pt idx="0">
                <c:v>11.2</c:v>
              </c:pt>
              <c:pt idx="1">
                <c:v>11.2</c:v>
              </c:pt>
              <c:pt idx="2">
                <c:v>11.8</c:v>
              </c:pt>
              <c:pt idx="3">
                <c:v>11.8</c:v>
              </c:pt>
              <c:pt idx="4">
                <c:v>10.4</c:v>
              </c:pt>
              <c:pt idx="5">
                <c:v>9.6</c:v>
              </c:pt>
              <c:pt idx="6">
                <c:v>7.7</c:v>
              </c:pt>
              <c:pt idx="7">
                <c:v>6.9</c:v>
              </c:pt>
              <c:pt idx="8">
                <c:v>5.2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12.65"/>
          <c:min val="4.3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13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3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工业增加值:当月同比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24-03</c:v>
              </c:pt>
              <c:pt idx="2">
                <c:v>24-05</c:v>
              </c:pt>
              <c:pt idx="3">
                <c:v>24-08</c:v>
              </c:pt>
              <c:pt idx="4">
                <c:v>24-09</c:v>
              </c:pt>
              <c:pt idx="5">
                <c:v>25-02</c:v>
              </c:pt>
              <c:pt idx="6">
                <c:v>25-03</c:v>
              </c:pt>
              <c:pt idx="7">
                <c:v>25-06</c:v>
              </c:pt>
              <c:pt idx="8">
                <c:v>25-09</c:v>
              </c:pt>
              <c:pt idx="9">
                <c:v>25-10</c:v>
              </c:pt>
              <c:pt idx="10">
                <c:v>26-02</c:v>
              </c:pt>
              <c:pt idx="11">
                <c:v>26-04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7</c:v>
              </c:pt>
              <c:pt idx="1">
                <c:v>4.5</c:v>
              </c:pt>
              <c:pt idx="2">
                <c:v>5.6</c:v>
              </c:pt>
              <c:pt idx="3">
                <c:v>4.5</c:v>
              </c:pt>
              <c:pt idx="4">
                <c:v>5.4</c:v>
              </c:pt>
              <c:pt idx="5">
                <c:v>5.9</c:v>
              </c:pt>
              <c:pt idx="6">
                <c:v>7.7</c:v>
              </c:pt>
              <c:pt idx="7">
                <c:v>6.8</c:v>
              </c:pt>
              <c:pt idx="8">
                <c:v>6.5</c:v>
              </c:pt>
              <c:pt idx="9">
                <c:v>4.9</c:v>
              </c:pt>
              <c:pt idx="10">
                <c:v>6.3</c:v>
              </c:pt>
              <c:pt idx="11">
                <c:v>4.1</c:v>
              </c:pt>
              <c:pt idx="12">
                <c:v>5.3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8.15"/>
          <c:min val="3.6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1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30.xml><?xml version="1.0" encoding="utf-8"?>
<c:chartSpace xmlns:c="http://schemas.openxmlformats.org/drawingml/2006/chart">
  <c:lang val="en-US"/>
  <c:chart>
    <c:plotArea>
      <c:lineChart>
        <c:grouping val="standard"/>
        <c:ser>
          <c:idx val="0"/>
          <c:order val="0"/>
          <c:tx>
            <c:v>M1同比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24-01</c:v>
              </c:pt>
              <c:pt idx="1">
                <c:v>24-03</c:v>
              </c:pt>
              <c:pt idx="2">
                <c:v>24-08</c:v>
              </c:pt>
              <c:pt idx="3">
                <c:v>24-09</c:v>
              </c:pt>
              <c:pt idx="4">
                <c:v>24-10</c:v>
              </c:pt>
              <c:pt idx="5">
                <c:v>25-03</c:v>
              </c:pt>
              <c:pt idx="6">
                <c:v>25-07</c:v>
              </c:pt>
              <c:pt idx="7">
                <c:v>26-01</c:v>
              </c:pt>
              <c:pt idx="8">
                <c:v>26-06</c:v>
              </c:pt>
            </c:strLit>
          </c:cat>
          <c:val>
            <c:numLit>
              <c:formatCode>0.0</c:formatCode>
              <c:ptCount val="9"/>
              <c:pt idx="0">
                <c:v>3.3</c:v>
              </c:pt>
              <c:pt idx="1">
                <c:v>2.3</c:v>
              </c:pt>
              <c:pt idx="2">
                <c:v>-3</c:v>
              </c:pt>
              <c:pt idx="3">
                <c:v>-3.3</c:v>
              </c:pt>
              <c:pt idx="4">
                <c:v>-2.3</c:v>
              </c:pt>
              <c:pt idx="5">
                <c:v>1.6</c:v>
              </c:pt>
              <c:pt idx="6">
                <c:v>5.6</c:v>
              </c:pt>
              <c:pt idx="7">
                <c:v>4.9</c:v>
              </c:pt>
              <c:pt idx="8">
                <c:v>4</c:v>
              </c:pt>
            </c:numLit>
          </c:val>
        </c:ser>
        <c:axId val="700021"/>
        <c:axId val="700022"/>
      </c:lineChart>
      <c:lineChart>
        <c:grouping val="standard"/>
        <c:ser>
          <c:idx val="1"/>
          <c:order val="1"/>
          <c:tx>
            <c:v>M2同比</c:v>
          </c:tx>
          <c:spPr>
            <a:ln xmlns:a="http://schemas.openxmlformats.org/drawingml/2006/main" w="2286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24-01</c:v>
              </c:pt>
              <c:pt idx="1">
                <c:v>24-03</c:v>
              </c:pt>
              <c:pt idx="2">
                <c:v>24-08</c:v>
              </c:pt>
              <c:pt idx="3">
                <c:v>24-09</c:v>
              </c:pt>
              <c:pt idx="4">
                <c:v>24-10</c:v>
              </c:pt>
              <c:pt idx="5">
                <c:v>25-03</c:v>
              </c:pt>
              <c:pt idx="6">
                <c:v>25-07</c:v>
              </c:pt>
              <c:pt idx="7">
                <c:v>26-01</c:v>
              </c:pt>
              <c:pt idx="8">
                <c:v>26-06</c:v>
              </c:pt>
            </c:strLit>
          </c:cat>
          <c:val>
            <c:numLit>
              <c:formatCode>0.0</c:formatCode>
              <c:ptCount val="9"/>
              <c:pt idx="0">
                <c:v>8.7</c:v>
              </c:pt>
              <c:pt idx="1">
                <c:v>8.3</c:v>
              </c:pt>
              <c:pt idx="2">
                <c:v>6.3</c:v>
              </c:pt>
              <c:pt idx="3">
                <c:v>6.8</c:v>
              </c:pt>
              <c:pt idx="4">
                <c:v>7.5</c:v>
              </c:pt>
              <c:pt idx="5">
                <c:v>7</c:v>
              </c:pt>
              <c:pt idx="6">
                <c:v>8.8</c:v>
              </c:pt>
              <c:pt idx="7">
                <c:v>9</c:v>
              </c:pt>
              <c:pt idx="8">
                <c:v>8</c:v>
              </c:pt>
            </c:numLit>
          </c:val>
        </c:ser>
        <c:axId val="700023"/>
        <c:axId val="700024"/>
      </c:lineChart>
      <c:catAx>
        <c:axId val="700021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</a:p>
        </c:txPr>
        <c:crossAx val="700022"/>
        <c:crosses val="autoZero"/>
        <c:lblAlgn val="ctr"/>
        <c:lblOffset val="100"/>
        <c:noMultiLvlLbl val="0"/>
      </c:catAx>
      <c:valAx>
        <c:axId val="700022"/>
        <c:scaling>
          <c:orientation val="minMax"/>
          <c:max val="9"/>
          <c:min val="-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title>
          <c:tx>
            <c:rich>
              <a:bodyPr xmlns:a="http://schemas.openxmlformats.org/drawingml/2006/main"/>
              <a:lstStyle xmlns:a="http://schemas.openxmlformats.org/drawingml/2006/main"/>
              <a:p xmlns:a="http://schemas.openxmlformats.org/drawingml/2006/main">
                <a:r>
                  <a:rPr sz="675" b="1">
                    <a:solidFill>
                      <a:srgbClr val="286CA8"/>
                    </a:solidFill>
                  </a:rPr>
                  <a:t>M1同比（%）</a:t>
                </a:r>
              </a:p>
            </c:rich>
          </c:tx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675" b="1">
                  <a:solidFill>
                    <a:srgbClr val="286CA8"/>
                  </a:solidFill>
                </a:defRPr>
              </a:pPr>
            </a:p>
          </c:txPr>
        </c:title>
        <c:numFmt formatCode="0.0"/>
        <c:majorTickMark val="none"/>
        <c:minorTickMark val="none"/>
        <c:spPr>
          <a:ln xmlns:a="http://schemas.openxmlformats.org/drawingml/2006/main" w="8573">
            <a:solidFill>
              <a:srgbClr val="286CA8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286CA8"/>
                </a:solidFill>
              </a:defRPr>
            </a:pPr>
          </a:p>
        </c:txPr>
        <c:crossAx val="700021"/>
        <c:crosses val="autoZero"/>
        <c:crossBetween val="between"/>
        <c:majorUnit val="2.5"/>
      </c:valAx>
      <c:catAx>
        <c:axId val="700023"/>
        <c:scaling>
          <c:orientation val="minMax"/>
        </c:scaling>
        <c:delete val="1"/>
        <c:axPos val="b"/>
        <c:numFmt formatCode="General"/>
        <c:majorTickMark val="none"/>
        <c:minorTickMark val="none"/>
        <c:tickLblPos val="none"/>
        <c:spPr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c:spPr>
        <c:crossAx val="700024"/>
        <c:crosses val="autoZero"/>
        <c:lblAlgn val="ctr"/>
        <c:lblOffset val="100"/>
        <c:noMultiLvlLbl val="0"/>
      </c:catAx>
      <c:valAx>
        <c:axId val="700024"/>
        <c:scaling>
          <c:orientation val="minMax"/>
          <c:max val="9.35"/>
          <c:min val="5.85"/>
        </c:scaling>
        <c:delete val="0"/>
        <c:axPos val="r"/>
        <c:title>
          <c:tx>
            <c:rich>
              <a:bodyPr xmlns:a="http://schemas.openxmlformats.org/drawingml/2006/main"/>
              <a:lstStyle xmlns:a="http://schemas.openxmlformats.org/drawingml/2006/main"/>
              <a:p xmlns:a="http://schemas.openxmlformats.org/drawingml/2006/main">
                <a:r>
                  <a:rPr sz="675" b="1">
                    <a:solidFill>
                      <a:srgbClr val="C9483B"/>
                    </a:solidFill>
                  </a:rPr>
                  <a:t>M2同比（%）</a:t>
                </a:r>
              </a:p>
            </c:rich>
          </c:tx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675" b="1">
                  <a:solidFill>
                    <a:srgbClr val="C9483B"/>
                  </a:solidFill>
                </a:defRPr>
              </a:pPr>
            </a:p>
          </c:txPr>
        </c:title>
        <c:numFmt formatCode="0.0"/>
        <c:majorTickMark val="none"/>
        <c:minorTickMark val="none"/>
        <c:spPr>
          <a:ln xmlns:a="http://schemas.openxmlformats.org/drawingml/2006/main" w="8573">
            <a:solidFill>
              <a:srgbClr val="C9483B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C9483B"/>
                </a:solidFill>
              </a:defRPr>
            </a:pPr>
          </a:p>
        </c:txPr>
        <c:crossAx val="700023"/>
        <c:crosses val="max"/>
        <c:crossBetween val="between"/>
        <c:majorUnit val="0.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t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690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31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贷款余额同比-存款余额同比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22-06</c:v>
              </c:pt>
              <c:pt idx="1">
                <c:v>22-10</c:v>
              </c:pt>
              <c:pt idx="2">
                <c:v>23-03</c:v>
              </c:pt>
              <c:pt idx="3">
                <c:v>23-12</c:v>
              </c:pt>
              <c:pt idx="4">
                <c:v>24-04</c:v>
              </c:pt>
              <c:pt idx="5">
                <c:v>25-01</c:v>
              </c:pt>
              <c:pt idx="6">
                <c:v>25-07</c:v>
              </c:pt>
              <c:pt idx="7">
                <c:v>26-01</c:v>
              </c:pt>
              <c:pt idx="8">
                <c:v>26-06</c:v>
              </c:pt>
            </c:strLit>
          </c:cat>
          <c:val>
            <c:numLit>
              <c:formatCode>0.0</c:formatCode>
              <c:ptCount val="9"/>
              <c:pt idx="0">
                <c:v>0.4</c:v>
              </c:pt>
              <c:pt idx="1">
                <c:v>0.3</c:v>
              </c:pt>
              <c:pt idx="2">
                <c:v>-0.9</c:v>
              </c:pt>
              <c:pt idx="3">
                <c:v>0.6</c:v>
              </c:pt>
              <c:pt idx="4">
                <c:v>3</c:v>
              </c:pt>
              <c:pt idx="5">
                <c:v>1.7</c:v>
              </c:pt>
              <c:pt idx="6">
                <c:v>-1.8</c:v>
              </c:pt>
              <c:pt idx="7">
                <c:v>-3.8</c:v>
              </c:pt>
              <c:pt idx="8">
                <c:v>-3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3.85"/>
          <c:min val="-4.6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32.xml><?xml version="1.0" encoding="utf-8"?>
<c:chartSpace xmlns:c="http://schemas.openxmlformats.org/drawingml/2006/chart">
  <c:lang val="en-US"/>
  <c:chart>
    <c:plotArea>
      <c:barChart>
        <c:barDir val="col"/>
        <c:grouping val="clustered"/>
        <c:varyColors val="0"/>
        <c:ser>
          <c:idx val="0"/>
          <c:order val="0"/>
          <c:tx>
            <c:v>2026年3月</c:v>
          </c:tx>
          <c:spPr>
            <a:solidFill xmlns:a="http://schemas.openxmlformats.org/drawingml/2006/main">
              <a:srgbClr val="286CA8"/>
            </a:solidFill>
          </c:spPr>
          <c:cat>
            <c:strLit>
              <c:ptCount val="6"/>
              <c:pt idx="0">
                <c:v>新增
社融总量</c:v>
              </c:pt>
              <c:pt idx="1">
                <c:v>新增
人民币贷款</c:v>
              </c:pt>
              <c:pt idx="2">
                <c:v>新增
非标</c:v>
              </c:pt>
              <c:pt idx="3">
                <c:v>新增
企业债</c:v>
              </c:pt>
              <c:pt idx="4">
                <c:v>新增
股票</c:v>
              </c:pt>
              <c:pt idx="5">
                <c:v>政府债</c:v>
              </c:pt>
            </c:strLit>
          </c:cat>
          <c:val>
            <c:numLit>
              <c:formatCode>#,##0</c:formatCode>
              <c:ptCount val="6"/>
              <c:pt idx="0">
                <c:v>52271</c:v>
              </c:pt>
              <c:pt idx="1">
                <c:v>31522</c:v>
              </c:pt>
              <c:pt idx="2">
                <c:v>801</c:v>
              </c:pt>
              <c:pt idx="3">
                <c:v>3910</c:v>
              </c:pt>
              <c:pt idx="4">
                <c:v>428</c:v>
              </c:pt>
              <c:pt idx="5">
                <c:v>11658</c:v>
              </c:pt>
            </c:numLit>
          </c:val>
        </c:ser>
        <c:ser>
          <c:idx val="1"/>
          <c:order val="1"/>
          <c:tx>
            <c:v>2025年3月</c:v>
          </c:tx>
          <c:spPr>
            <a:solidFill xmlns:a="http://schemas.openxmlformats.org/drawingml/2006/main">
              <a:srgbClr val="C9483B"/>
            </a:solidFill>
          </c:spPr>
          <c:invertIfNegative val="0"/>
          <c:cat>
            <c:strLit>
              <c:ptCount val="6"/>
              <c:pt idx="0">
                <c:v>新增
社融总量</c:v>
              </c:pt>
              <c:pt idx="1">
                <c:v>新增
人民币贷款</c:v>
              </c:pt>
              <c:pt idx="2">
                <c:v>新增
非标</c:v>
              </c:pt>
              <c:pt idx="3">
                <c:v>新增
企业债</c:v>
              </c:pt>
              <c:pt idx="4">
                <c:v>新增
股票</c:v>
              </c:pt>
              <c:pt idx="5">
                <c:v>政府债</c:v>
              </c:pt>
            </c:strLit>
          </c:cat>
          <c:val>
            <c:numLit>
              <c:formatCode>#,##0</c:formatCode>
              <c:ptCount val="6"/>
              <c:pt idx="0">
                <c:v>58961</c:v>
              </c:pt>
              <c:pt idx="1">
                <c:v>38234</c:v>
              </c:pt>
              <c:pt idx="2">
                <c:v>3705</c:v>
              </c:pt>
              <c:pt idx="3">
                <c:v>-905</c:v>
              </c:pt>
              <c:pt idx="4">
                <c:v>412</c:v>
              </c:pt>
              <c:pt idx="5">
                <c:v>14866</c:v>
              </c:pt>
            </c:numLit>
          </c:val>
        </c:ser>
        <c:gapWidth val="58"/>
        <c:axId val="48650112"/>
        <c:axId val="48672768"/>
      </c:bar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66500"/>
          <c:min val="-8500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#,##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1000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690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33.xml><?xml version="1.0" encoding="utf-8"?>
<c:chartSpace xmlns:c="http://schemas.openxmlformats.org/drawingml/2006/chart">
  <c:lang val="en-US"/>
  <c:chart>
    <c:plotArea>
      <c:barChart>
        <c:barDir val="col"/>
        <c:grouping val="clustered"/>
        <c:varyColors val="0"/>
        <c:ser>
          <c:idx val="0"/>
          <c:order val="0"/>
          <c:tx>
            <c:v>2026年3月</c:v>
          </c:tx>
          <c:spPr>
            <a:solidFill xmlns:a="http://schemas.openxmlformats.org/drawingml/2006/main">
              <a:srgbClr val="286CA8"/>
            </a:solidFill>
          </c:spPr>
          <c:invertIfNegative val="0"/>
          <c:cat>
            <c:strLit>
              <c:ptCount val="8"/>
              <c:pt idx="0">
                <c:v>居民
新增贷款</c:v>
              </c:pt>
              <c:pt idx="1">
                <c:v>居民
短期贷款</c:v>
              </c:pt>
              <c:pt idx="2">
                <c:v>居民中长
期贷款</c:v>
              </c:pt>
              <c:pt idx="3">
                <c:v>企业
新增贷款</c:v>
              </c:pt>
              <c:pt idx="4">
                <c:v>企业
短期贷款</c:v>
              </c:pt>
              <c:pt idx="5">
                <c:v>企业中长
期贷款</c:v>
              </c:pt>
              <c:pt idx="6">
                <c:v>票据融资</c:v>
              </c:pt>
              <c:pt idx="7">
                <c:v>非银金融</c:v>
              </c:pt>
            </c:strLit>
          </c:cat>
          <c:val>
            <c:numLit>
              <c:formatCode>#,##0</c:formatCode>
              <c:ptCount val="8"/>
              <c:pt idx="0">
                <c:v>4909</c:v>
              </c:pt>
              <c:pt idx="1">
                <c:v>1956</c:v>
              </c:pt>
              <c:pt idx="2">
                <c:v>2953</c:v>
              </c:pt>
              <c:pt idx="3">
                <c:v>26600</c:v>
              </c:pt>
              <c:pt idx="4">
                <c:v>14800</c:v>
              </c:pt>
              <c:pt idx="5">
                <c:v>13500</c:v>
              </c:pt>
              <c:pt idx="6">
                <c:v>-1911</c:v>
              </c:pt>
              <c:pt idx="7">
                <c:v>-1693</c:v>
              </c:pt>
            </c:numLit>
          </c:val>
        </c:ser>
        <c:ser>
          <c:idx val="1"/>
          <c:order val="1"/>
          <c:tx>
            <c:v>2025年3月</c:v>
          </c:tx>
          <c:spPr>
            <a:solidFill xmlns:a="http://schemas.openxmlformats.org/drawingml/2006/main">
              <a:srgbClr val="C9483B"/>
            </a:solidFill>
          </c:spPr>
          <c:invertIfNegative val="0"/>
          <c:cat>
            <c:strLit>
              <c:ptCount val="8"/>
              <c:pt idx="0">
                <c:v>居民
新增贷款</c:v>
              </c:pt>
              <c:pt idx="1">
                <c:v>居民
短期贷款</c:v>
              </c:pt>
              <c:pt idx="2">
                <c:v>居民中长
期贷款</c:v>
              </c:pt>
              <c:pt idx="3">
                <c:v>企业
新增贷款</c:v>
              </c:pt>
              <c:pt idx="4">
                <c:v>企业
短期贷款</c:v>
              </c:pt>
              <c:pt idx="5">
                <c:v>企业中长
期贷款</c:v>
              </c:pt>
              <c:pt idx="6">
                <c:v>票据融资</c:v>
              </c:pt>
              <c:pt idx="7">
                <c:v>非银金融</c:v>
              </c:pt>
            </c:strLit>
          </c:cat>
          <c:val>
            <c:numLit>
              <c:formatCode>#,##0</c:formatCode>
              <c:ptCount val="8"/>
              <c:pt idx="0">
                <c:v>9853</c:v>
              </c:pt>
              <c:pt idx="1">
                <c:v>4841</c:v>
              </c:pt>
              <c:pt idx="2">
                <c:v>5047</c:v>
              </c:pt>
              <c:pt idx="3">
                <c:v>28400</c:v>
              </c:pt>
              <c:pt idx="4">
                <c:v>14400</c:v>
              </c:pt>
              <c:pt idx="5">
                <c:v>15800</c:v>
              </c:pt>
              <c:pt idx="6">
                <c:v>-1986</c:v>
              </c:pt>
              <c:pt idx="7">
                <c:v>-1702</c:v>
              </c:pt>
            </c:numLit>
          </c:val>
        </c:ser>
        <c:gapWidth val="58"/>
        <c:axId val="48650112"/>
        <c:axId val="48672768"/>
      </c:bar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32500"/>
          <c:min val="-6000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#,##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1000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690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34.xml><?xml version="1.0" encoding="utf-8"?>
<c:chartSpace xmlns:c="http://schemas.openxmlformats.org/drawingml/2006/chart">
  <c:lang val="en-US"/>
  <c:chart>
    <c:plotArea>
      <c:barChart>
        <c:barDir val="col"/>
        <c:grouping val="clustered"/>
        <c:varyColors val="0"/>
        <c:ser>
          <c:idx val="0"/>
          <c:order val="0"/>
          <c:tx>
            <c:v>2026年3月</c:v>
          </c:tx>
          <c:spPr>
            <a:solidFill xmlns:a="http://schemas.openxmlformats.org/drawingml/2006/main">
              <a:srgbClr val="286CA8"/>
            </a:solidFill>
          </c:spPr>
          <c:invertIfNegative val="0"/>
          <c:cat>
            <c:strLit>
              <c:ptCount val="5"/>
              <c:pt idx="0">
                <c:v>人民币贷款</c:v>
              </c:pt>
              <c:pt idx="1">
                <c:v>短期贷款</c:v>
              </c:pt>
              <c:pt idx="2">
                <c:v>票据融资</c:v>
              </c:pt>
              <c:pt idx="3">
                <c:v>中长期贷款</c:v>
              </c:pt>
              <c:pt idx="4">
                <c:v>非银行业
金融机构贷款</c:v>
              </c:pt>
            </c:strLit>
          </c:cat>
          <c:val>
            <c:numLit>
              <c:formatCode>#,##0</c:formatCode>
              <c:ptCount val="5"/>
              <c:pt idx="0">
                <c:v>29900.000000000004</c:v>
              </c:pt>
              <c:pt idx="1">
                <c:v>16756</c:v>
              </c:pt>
              <c:pt idx="2">
                <c:v>-1911</c:v>
              </c:pt>
              <c:pt idx="3">
                <c:v>16453</c:v>
              </c:pt>
              <c:pt idx="4">
                <c:v>-1693</c:v>
              </c:pt>
            </c:numLit>
          </c:val>
        </c:ser>
        <c:ser>
          <c:idx val="1"/>
          <c:order val="1"/>
          <c:tx>
            <c:v>2025年3月</c:v>
          </c:tx>
          <c:spPr>
            <a:solidFill xmlns:a="http://schemas.openxmlformats.org/drawingml/2006/main">
              <a:srgbClr val="C9483B"/>
            </a:solidFill>
          </c:spPr>
          <c:invertIfNegative val="0"/>
          <c:cat>
            <c:strLit>
              <c:ptCount val="5"/>
              <c:pt idx="0">
                <c:v>人民币贷款</c:v>
              </c:pt>
              <c:pt idx="1">
                <c:v>短期贷款</c:v>
              </c:pt>
              <c:pt idx="2">
                <c:v>票据融资</c:v>
              </c:pt>
              <c:pt idx="3">
                <c:v>中长期贷款</c:v>
              </c:pt>
              <c:pt idx="4">
                <c:v>非银行业
金融机构贷款</c:v>
              </c:pt>
            </c:strLit>
          </c:cat>
          <c:val>
            <c:numLit>
              <c:formatCode>#,##0</c:formatCode>
              <c:ptCount val="5"/>
              <c:pt idx="0">
                <c:v>36400</c:v>
              </c:pt>
              <c:pt idx="1">
                <c:v>19241</c:v>
              </c:pt>
              <c:pt idx="2">
                <c:v>-1986</c:v>
              </c:pt>
              <c:pt idx="3">
                <c:v>20847</c:v>
              </c:pt>
              <c:pt idx="4">
                <c:v>-1702</c:v>
              </c:pt>
            </c:numLit>
          </c:val>
        </c:ser>
        <c:gapWidth val="58"/>
        <c:axId val="48650112"/>
        <c:axId val="48672768"/>
      </c:bar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41500"/>
          <c:min val="-7000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#,##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1000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690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35.xml><?xml version="1.0" encoding="utf-8"?>
<c:chartSpace xmlns:c="http://schemas.openxmlformats.org/drawingml/2006/chart">
  <c:lang val="en-US"/>
  <c:chart>
    <c:plotArea>
      <c:lineChart>
        <c:grouping val="standard"/>
        <c:ser>
          <c:idx val="0"/>
          <c:order val="0"/>
          <c:tx>
            <c:v>财政支出同比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24-03</c:v>
              </c:pt>
              <c:pt idx="2">
                <c:v>24-06</c:v>
              </c:pt>
              <c:pt idx="3">
                <c:v>24-08</c:v>
              </c:pt>
              <c:pt idx="4">
                <c:v>24-10</c:v>
              </c:pt>
              <c:pt idx="5">
                <c:v>24-12</c:v>
              </c:pt>
              <c:pt idx="6">
                <c:v>25-02</c:v>
              </c:pt>
              <c:pt idx="7">
                <c:v>25-06</c:v>
              </c:pt>
              <c:pt idx="8">
                <c:v>25-07</c:v>
              </c:pt>
              <c:pt idx="9">
                <c:v>25-10</c:v>
              </c:pt>
              <c:pt idx="10">
                <c:v>25-12</c:v>
              </c:pt>
              <c:pt idx="11">
                <c:v>26-02</c:v>
              </c:pt>
              <c:pt idx="12">
                <c:v>26-05</c:v>
              </c:pt>
            </c:strLit>
          </c:cat>
          <c:val>
            <c:numLit>
              <c:formatCode>0.0</c:formatCode>
              <c:ptCount val="13"/>
              <c:pt idx="0">
                <c:v>6.7</c:v>
              </c:pt>
              <c:pt idx="1">
                <c:v>-2.91</c:v>
              </c:pt>
              <c:pt idx="2">
                <c:v>-2.96</c:v>
              </c:pt>
              <c:pt idx="3">
                <c:v>-6.7</c:v>
              </c:pt>
              <c:pt idx="4">
                <c:v>10.37</c:v>
              </c:pt>
              <c:pt idx="5">
                <c:v>9.55</c:v>
              </c:pt>
              <c:pt idx="6">
                <c:v>3.4</c:v>
              </c:pt>
              <c:pt idx="7">
                <c:v>0.38</c:v>
              </c:pt>
              <c:pt idx="8">
                <c:v>3.04</c:v>
              </c:pt>
              <c:pt idx="9">
                <c:v>-9.78</c:v>
              </c:pt>
              <c:pt idx="10">
                <c:v>-1.77</c:v>
              </c:pt>
              <c:pt idx="11">
                <c:v>3.6</c:v>
              </c:pt>
              <c:pt idx="12">
                <c:v>-1.57</c:v>
              </c:pt>
            </c:numLit>
          </c:val>
        </c:ser>
        <c:axId val="700031"/>
        <c:axId val="700032"/>
      </c:lineChart>
      <c:lineChart>
        <c:grouping val="standard"/>
        <c:ser>
          <c:idx val="1"/>
          <c:order val="1"/>
          <c:tx>
            <c:v>财政收入同比</c:v>
          </c:tx>
          <c:spPr>
            <a:ln xmlns:a="http://schemas.openxmlformats.org/drawingml/2006/main" w="2286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24-03</c:v>
              </c:pt>
              <c:pt idx="2">
                <c:v>24-06</c:v>
              </c:pt>
              <c:pt idx="3">
                <c:v>24-08</c:v>
              </c:pt>
              <c:pt idx="4">
                <c:v>24-10</c:v>
              </c:pt>
              <c:pt idx="5">
                <c:v>24-12</c:v>
              </c:pt>
              <c:pt idx="6">
                <c:v>25-02</c:v>
              </c:pt>
              <c:pt idx="7">
                <c:v>25-06</c:v>
              </c:pt>
              <c:pt idx="8">
                <c:v>25-07</c:v>
              </c:pt>
              <c:pt idx="9">
                <c:v>25-10</c:v>
              </c:pt>
              <c:pt idx="10">
                <c:v>25-12</c:v>
              </c:pt>
              <c:pt idx="11">
                <c:v>26-02</c:v>
              </c:pt>
              <c:pt idx="12">
                <c:v>26-05</c:v>
              </c:pt>
            </c:strLit>
          </c:cat>
          <c:val>
            <c:numLit>
              <c:formatCode>0.0</c:formatCode>
              <c:ptCount val="13"/>
              <c:pt idx="0">
                <c:v>-2.3</c:v>
              </c:pt>
              <c:pt idx="1">
                <c:v>-2.44</c:v>
              </c:pt>
              <c:pt idx="2">
                <c:v>-2.61</c:v>
              </c:pt>
              <c:pt idx="3">
                <c:v>-2.8</c:v>
              </c:pt>
              <c:pt idx="4">
                <c:v>5.49</c:v>
              </c:pt>
              <c:pt idx="5">
                <c:v>24.25</c:v>
              </c:pt>
              <c:pt idx="6">
                <c:v>-1.6</c:v>
              </c:pt>
              <c:pt idx="7">
                <c:v>-0.31</c:v>
              </c:pt>
              <c:pt idx="8">
                <c:v>2.65</c:v>
              </c:pt>
              <c:pt idx="9">
                <c:v>3.16</c:v>
              </c:pt>
              <c:pt idx="10">
                <c:v>-24.95</c:v>
              </c:pt>
              <c:pt idx="11">
                <c:v>0.7</c:v>
              </c:pt>
              <c:pt idx="12">
                <c:v>6.58</c:v>
              </c:pt>
            </c:numLit>
          </c:val>
        </c:ser>
        <c:axId val="700033"/>
        <c:axId val="700034"/>
      </c:lineChart>
      <c:catAx>
        <c:axId val="700031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687486"/>
                </a:solidFill>
              </a:defRPr>
            </a:pPr>
          </a:p>
        </c:txPr>
        <c:crossAx val="700032"/>
        <c:crosses val="autoZero"/>
        <c:lblAlgn val="ctr"/>
        <c:lblOffset val="100"/>
        <c:noMultiLvlLbl val="0"/>
      </c:catAx>
      <c:valAx>
        <c:axId val="700032"/>
        <c:scaling>
          <c:orientation val="minMax"/>
          <c:max val="13"/>
          <c:min val="-12.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title>
          <c:tx>
            <c:rich>
              <a:bodyPr xmlns:a="http://schemas.openxmlformats.org/drawingml/2006/main"/>
              <a:lstStyle xmlns:a="http://schemas.openxmlformats.org/drawingml/2006/main"/>
              <a:p xmlns:a="http://schemas.openxmlformats.org/drawingml/2006/main">
                <a:r>
                  <a:rPr sz="728" b="1">
                    <a:solidFill>
                      <a:srgbClr val="286CA8"/>
                    </a:solidFill>
                  </a:rPr>
                  <a:t>财政支出同比（%）</a:t>
                </a:r>
              </a:p>
            </c:rich>
          </c:tx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728" b="1">
                  <a:solidFill>
                    <a:srgbClr val="286CA8"/>
                  </a:solidFill>
                </a:defRPr>
              </a:pPr>
            </a:p>
          </c:txPr>
        </c:title>
        <c:numFmt formatCode="0.0"/>
        <c:majorTickMark val="none"/>
        <c:minorTickMark val="none"/>
        <c:spPr>
          <a:ln xmlns:a="http://schemas.openxmlformats.org/drawingml/2006/main" w="8573">
            <a:solidFill>
              <a:srgbClr val="286CA8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286CA8"/>
                </a:solidFill>
              </a:defRPr>
            </a:pPr>
          </a:p>
        </c:txPr>
        <c:crossAx val="700031"/>
        <c:crosses val="autoZero"/>
        <c:crossBetween val="between"/>
        <c:majorUnit val="5"/>
      </c:valAx>
      <c:catAx>
        <c:axId val="700033"/>
        <c:scaling>
          <c:orientation val="minMax"/>
        </c:scaling>
        <c:delete val="1"/>
        <c:axPos val="b"/>
        <c:numFmt formatCode="General"/>
        <c:majorTickMark val="none"/>
        <c:minorTickMark val="none"/>
        <c:tickLblPos val="none"/>
        <c:spPr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c:spPr>
        <c:crossAx val="700034"/>
        <c:crosses val="autoZero"/>
        <c:lblAlgn val="ctr"/>
        <c:lblOffset val="100"/>
        <c:noMultiLvlLbl val="0"/>
      </c:catAx>
      <c:valAx>
        <c:axId val="700034"/>
        <c:scaling>
          <c:orientation val="minMax"/>
          <c:max val="30.5"/>
          <c:min val="-31.5"/>
        </c:scaling>
        <c:delete val="0"/>
        <c:axPos val="r"/>
        <c:title>
          <c:tx>
            <c:rich>
              <a:bodyPr xmlns:a="http://schemas.openxmlformats.org/drawingml/2006/main"/>
              <a:lstStyle xmlns:a="http://schemas.openxmlformats.org/drawingml/2006/main"/>
              <a:p xmlns:a="http://schemas.openxmlformats.org/drawingml/2006/main">
                <a:r>
                  <a:rPr sz="728" b="1">
                    <a:solidFill>
                      <a:srgbClr val="C9483B"/>
                    </a:solidFill>
                  </a:rPr>
                  <a:t>财政收入同比（%）</a:t>
                </a:r>
              </a:p>
            </c:rich>
          </c:tx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728" b="1">
                  <a:solidFill>
                    <a:srgbClr val="C9483B"/>
                  </a:solidFill>
                </a:defRPr>
              </a:pPr>
            </a:p>
          </c:txPr>
        </c:title>
        <c:numFmt formatCode="0.0"/>
        <c:majorTickMark val="none"/>
        <c:minorTickMark val="none"/>
        <c:spPr>
          <a:ln xmlns:a="http://schemas.openxmlformats.org/drawingml/2006/main" w="8573">
            <a:solidFill>
              <a:srgbClr val="C9483B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9483B"/>
                </a:solidFill>
              </a:defRPr>
            </a:pPr>
          </a:p>
        </c:txPr>
        <c:crossAx val="700033"/>
        <c:crosses val="max"/>
        <c:crossBetween val="between"/>
        <c:majorUnit val="1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t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50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36.xml><?xml version="1.0" encoding="utf-8"?>
<c:chartSpace xmlns:c="http://schemas.openxmlformats.org/drawingml/2006/chart">
  <c:lang val="en-US"/>
  <c:chart>
    <c:plotArea>
      <c:lineChart>
        <c:grouping val="standard"/>
        <c:ser>
          <c:idx val="0"/>
          <c:order val="0"/>
          <c:tx>
            <c:v>政府性基金收入同比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24-03</c:v>
              </c:pt>
              <c:pt idx="2">
                <c:v>24-04</c:v>
              </c:pt>
              <c:pt idx="3">
                <c:v>24-06</c:v>
              </c:pt>
              <c:pt idx="4">
                <c:v>24-08</c:v>
              </c:pt>
              <c:pt idx="5">
                <c:v>24-11</c:v>
              </c:pt>
              <c:pt idx="6">
                <c:v>24-12</c:v>
              </c:pt>
              <c:pt idx="7">
                <c:v>25-04</c:v>
              </c:pt>
              <c:pt idx="8">
                <c:v>25-06</c:v>
              </c:pt>
              <c:pt idx="9">
                <c:v>25-08</c:v>
              </c:pt>
              <c:pt idx="10">
                <c:v>25-10</c:v>
              </c:pt>
              <c:pt idx="11">
                <c:v>25-11</c:v>
              </c:pt>
              <c:pt idx="12">
                <c:v>26-02</c:v>
              </c:pt>
            </c:strLit>
          </c:cat>
          <c:val>
            <c:numLit>
              <c:formatCode>0.0</c:formatCode>
              <c:ptCount val="13"/>
              <c:pt idx="0">
                <c:v>2.7</c:v>
              </c:pt>
              <c:pt idx="1">
                <c:v>-16.063803160774043</c:v>
              </c:pt>
              <c:pt idx="2">
                <c:v>-18.29289240335207</c:v>
              </c:pt>
              <c:pt idx="3">
                <c:v>-32.571049792009035</c:v>
              </c:pt>
              <c:pt idx="4">
                <c:v>-34.834526752046386</c:v>
              </c:pt>
              <c:pt idx="5">
                <c:v>-15.163735757391336</c:v>
              </c:pt>
              <c:pt idx="6">
                <c:v>4.896362416322361</c:v>
              </c:pt>
              <c:pt idx="7">
                <c:v>7.712104360027979</c:v>
              </c:pt>
              <c:pt idx="8">
                <c:v>20.349815161383276</c:v>
              </c:pt>
              <c:pt idx="9">
                <c:v>-6.007985060600447</c:v>
              </c:pt>
              <c:pt idx="10">
                <c:v>-18.25350838522138</c:v>
              </c:pt>
              <c:pt idx="11">
                <c:v>-15.720585335492856</c:v>
              </c:pt>
              <c:pt idx="12">
                <c:v>-16</c:v>
              </c:pt>
            </c:numLit>
          </c:val>
        </c:ser>
        <c:axId val="700041"/>
        <c:axId val="700042"/>
      </c:lineChart>
      <c:lineChart>
        <c:grouping val="standard"/>
        <c:ser>
          <c:idx val="1"/>
          <c:order val="1"/>
          <c:tx>
            <c:v>政府性基金支出同比</c:v>
          </c:tx>
          <c:spPr>
            <a:ln xmlns:a="http://schemas.openxmlformats.org/drawingml/2006/main" w="2286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24-03</c:v>
              </c:pt>
              <c:pt idx="2">
                <c:v>24-04</c:v>
              </c:pt>
              <c:pt idx="3">
                <c:v>24-06</c:v>
              </c:pt>
              <c:pt idx="4">
                <c:v>24-08</c:v>
              </c:pt>
              <c:pt idx="5">
                <c:v>24-11</c:v>
              </c:pt>
              <c:pt idx="6">
                <c:v>24-12</c:v>
              </c:pt>
              <c:pt idx="7">
                <c:v>25-04</c:v>
              </c:pt>
              <c:pt idx="8">
                <c:v>25-06</c:v>
              </c:pt>
              <c:pt idx="9">
                <c:v>25-08</c:v>
              </c:pt>
              <c:pt idx="10">
                <c:v>25-10</c:v>
              </c:pt>
              <c:pt idx="11">
                <c:v>25-11</c:v>
              </c:pt>
              <c:pt idx="12">
                <c:v>26-02</c:v>
              </c:pt>
            </c:strLit>
          </c:cat>
          <c:val>
            <c:numLit>
              <c:formatCode>0.0</c:formatCode>
              <c:ptCount val="13"/>
              <c:pt idx="0">
                <c:v>-10.2</c:v>
              </c:pt>
              <c:pt idx="1">
                <c:v>-23.233635715581485</c:v>
              </c:pt>
              <c:pt idx="2">
                <c:v>-35.85342563857721</c:v>
              </c:pt>
              <c:pt idx="3">
                <c:v>-11.022744109321962</c:v>
              </c:pt>
              <c:pt idx="4">
                <c:v>-13.973427065507252</c:v>
              </c:pt>
              <c:pt idx="5">
                <c:v>5.869939917335884</c:v>
              </c:pt>
              <c:pt idx="6">
                <c:v>13.089269217215787</c:v>
              </c:pt>
              <c:pt idx="7">
                <c:v>44.31986450644777</c:v>
              </c:pt>
              <c:pt idx="8">
                <c:v>79.07387667468521</c:v>
              </c:pt>
              <c:pt idx="9">
                <c:v>19.895826367678396</c:v>
              </c:pt>
              <c:pt idx="10">
                <c:v>-37.999352112913485</c:v>
              </c:pt>
              <c:pt idx="11">
                <c:v>2.7941393155504812</c:v>
              </c:pt>
              <c:pt idx="12">
                <c:v>16</c:v>
              </c:pt>
            </c:numLit>
          </c:val>
        </c:ser>
        <c:axId val="700043"/>
        <c:axId val="700044"/>
      </c:lineChart>
      <c:catAx>
        <c:axId val="700041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687486"/>
                </a:solidFill>
              </a:defRPr>
            </a:pPr>
          </a:p>
        </c:txPr>
        <c:crossAx val="700042"/>
        <c:crosses val="autoZero"/>
        <c:lblAlgn val="ctr"/>
        <c:lblOffset val="100"/>
        <c:noMultiLvlLbl val="0"/>
      </c:catAx>
      <c:valAx>
        <c:axId val="700042"/>
        <c:scaling>
          <c:orientation val="minMax"/>
          <c:max val="27.5"/>
          <c:min val="-42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title>
          <c:tx>
            <c:rich>
              <a:bodyPr xmlns:a="http://schemas.openxmlformats.org/drawingml/2006/main"/>
              <a:lstStyle xmlns:a="http://schemas.openxmlformats.org/drawingml/2006/main"/>
              <a:p xmlns:a="http://schemas.openxmlformats.org/drawingml/2006/main">
                <a:r>
                  <a:rPr sz="728" b="1">
                    <a:solidFill>
                      <a:srgbClr val="286CA8"/>
                    </a:solidFill>
                  </a:rPr>
                  <a:t>政府性基金收入同比（%）</a:t>
                </a:r>
              </a:p>
            </c:rich>
          </c:tx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728" b="1">
                  <a:solidFill>
                    <a:srgbClr val="286CA8"/>
                  </a:solidFill>
                </a:defRPr>
              </a:pPr>
            </a:p>
          </c:txPr>
        </c:title>
        <c:numFmt formatCode="0.0"/>
        <c:majorTickMark val="none"/>
        <c:minorTickMark val="none"/>
        <c:spPr>
          <a:ln xmlns:a="http://schemas.openxmlformats.org/drawingml/2006/main" w="8573">
            <a:solidFill>
              <a:srgbClr val="286CA8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286CA8"/>
                </a:solidFill>
              </a:defRPr>
            </a:pPr>
          </a:p>
        </c:txPr>
        <c:crossAx val="700041"/>
        <c:crosses val="autoZero"/>
        <c:crossBetween val="between"/>
        <c:majorUnit val="10"/>
      </c:valAx>
      <c:catAx>
        <c:axId val="700043"/>
        <c:scaling>
          <c:orientation val="minMax"/>
        </c:scaling>
        <c:delete val="1"/>
        <c:axPos val="b"/>
        <c:numFmt formatCode="General"/>
        <c:majorTickMark val="none"/>
        <c:minorTickMark val="none"/>
        <c:tickLblPos val="none"/>
        <c:spPr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c:spPr>
        <c:crossAx val="700044"/>
        <c:crosses val="autoZero"/>
        <c:lblAlgn val="ctr"/>
        <c:lblOffset val="100"/>
        <c:noMultiLvlLbl val="0"/>
      </c:catAx>
      <c:valAx>
        <c:axId val="700044"/>
        <c:scaling>
          <c:orientation val="minMax"/>
          <c:max val="95"/>
          <c:min val="-55"/>
        </c:scaling>
        <c:delete val="0"/>
        <c:axPos val="r"/>
        <c:title>
          <c:tx>
            <c:rich>
              <a:bodyPr xmlns:a="http://schemas.openxmlformats.org/drawingml/2006/main"/>
              <a:lstStyle xmlns:a="http://schemas.openxmlformats.org/drawingml/2006/main"/>
              <a:p xmlns:a="http://schemas.openxmlformats.org/drawingml/2006/main">
                <a:r>
                  <a:rPr sz="728" b="1">
                    <a:solidFill>
                      <a:srgbClr val="C9483B"/>
                    </a:solidFill>
                  </a:rPr>
                  <a:t>政府性基金支出同比（%）</a:t>
                </a:r>
              </a:p>
            </c:rich>
          </c:tx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728" b="1">
                  <a:solidFill>
                    <a:srgbClr val="C9483B"/>
                  </a:solidFill>
                </a:defRPr>
              </a:pPr>
            </a:p>
          </c:txPr>
        </c:title>
        <c:numFmt formatCode="0.0"/>
        <c:majorTickMark val="none"/>
        <c:minorTickMark val="none"/>
        <c:spPr>
          <a:ln xmlns:a="http://schemas.openxmlformats.org/drawingml/2006/main" w="8573">
            <a:solidFill>
              <a:srgbClr val="C9483B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9483B"/>
                </a:solidFill>
              </a:defRPr>
            </a:pPr>
          </a:p>
        </c:txPr>
        <c:crossAx val="700043"/>
        <c:crosses val="max"/>
        <c:crossBetween val="between"/>
        <c:majorUnit val="2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t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50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37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Markit iBoxx亚洲中资美元债券指数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23-04</c:v>
              </c:pt>
              <c:pt idx="1">
                <c:v>23-08</c:v>
              </c:pt>
              <c:pt idx="2">
                <c:v>23-10</c:v>
              </c:pt>
              <c:pt idx="3">
                <c:v>24-04</c:v>
              </c:pt>
              <c:pt idx="4">
                <c:v>24-09</c:v>
              </c:pt>
              <c:pt idx="5">
                <c:v>25-02</c:v>
              </c:pt>
              <c:pt idx="6">
                <c:v>25-09</c:v>
              </c:pt>
              <c:pt idx="7">
                <c:v>26-02</c:v>
              </c:pt>
              <c:pt idx="8">
                <c:v>26-04</c:v>
              </c:pt>
            </c:strLit>
          </c:cat>
          <c:val>
            <c:numLit>
              <c:formatCode>0.0</c:formatCode>
              <c:ptCount val="9"/>
              <c:pt idx="0">
                <c:v>87.37855967164974</c:v>
              </c:pt>
              <c:pt idx="1">
                <c:v>85.29847200501105</c:v>
              </c:pt>
              <c:pt idx="2">
                <c:v>84.54466737370898</c:v>
              </c:pt>
              <c:pt idx="3">
                <c:v>89.59089189216537</c:v>
              </c:pt>
              <c:pt idx="4">
                <c:v>94.67915431351743</c:v>
              </c:pt>
              <c:pt idx="5">
                <c:v>96.42585811153788</c:v>
              </c:pt>
              <c:pt idx="6">
                <c:v>100.15926634644045</c:v>
              </c:pt>
              <c:pt idx="7">
                <c:v>102.10498705835057</c:v>
              </c:pt>
              <c:pt idx="8">
                <c:v>101.61959731425621</c:v>
              </c:pt>
            </c:numLit>
          </c:val>
        </c:ser>
        <c:ser>
          <c:idx val="1"/>
          <c:order val="1"/>
          <c:tx>
            <c:v>Markit iBoxx亚洲中资美元高收益债券指数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23-04</c:v>
              </c:pt>
              <c:pt idx="1">
                <c:v>23-08</c:v>
              </c:pt>
              <c:pt idx="2">
                <c:v>23-10</c:v>
              </c:pt>
              <c:pt idx="3">
                <c:v>24-04</c:v>
              </c:pt>
              <c:pt idx="4">
                <c:v>24-09</c:v>
              </c:pt>
              <c:pt idx="5">
                <c:v>25-02</c:v>
              </c:pt>
              <c:pt idx="6">
                <c:v>25-09</c:v>
              </c:pt>
              <c:pt idx="7">
                <c:v>26-02</c:v>
              </c:pt>
              <c:pt idx="8">
                <c:v>26-04</c:v>
              </c:pt>
            </c:strLit>
          </c:cat>
          <c:val>
            <c:numLit>
              <c:formatCode>0.0</c:formatCode>
              <c:ptCount val="9"/>
              <c:pt idx="0">
                <c:v>66.81360940331302</c:v>
              </c:pt>
              <c:pt idx="1">
                <c:v>55.43830153795395</c:v>
              </c:pt>
              <c:pt idx="2">
                <c:v>54.20135851197917</c:v>
              </c:pt>
              <c:pt idx="3">
                <c:v>61.91704698868848</c:v>
              </c:pt>
              <c:pt idx="4">
                <c:v>66.86585599603391</c:v>
              </c:pt>
              <c:pt idx="5">
                <c:v>69.50843420800312</c:v>
              </c:pt>
              <c:pt idx="6">
                <c:v>73.07244287990656</c:v>
              </c:pt>
              <c:pt idx="7">
                <c:v>73.13662517826587</c:v>
              </c:pt>
              <c:pt idx="8">
                <c:v>72.16396388599428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108.5"/>
          <c:min val="48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1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13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38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港股国有房企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23-04</c:v>
              </c:pt>
              <c:pt idx="1">
                <c:v>23-05</c:v>
              </c:pt>
              <c:pt idx="2">
                <c:v>24-01</c:v>
              </c:pt>
              <c:pt idx="3">
                <c:v>24-03</c:v>
              </c:pt>
              <c:pt idx="4">
                <c:v>24-05</c:v>
              </c:pt>
              <c:pt idx="5">
                <c:v>24-09</c:v>
              </c:pt>
              <c:pt idx="6">
                <c:v>25-02</c:v>
              </c:pt>
              <c:pt idx="7">
                <c:v>25-09</c:v>
              </c:pt>
              <c:pt idx="8">
                <c:v>26-04</c:v>
              </c:pt>
            </c:strLit>
          </c:cat>
          <c:val>
            <c:numLit>
              <c:formatCode>0.0</c:formatCode>
              <c:ptCount val="9"/>
              <c:pt idx="0">
                <c:v>111.51545078032457</c:v>
              </c:pt>
              <c:pt idx="1">
                <c:v>89.69855461853314</c:v>
              </c:pt>
              <c:pt idx="2">
                <c:v>70.68011765500331</c:v>
              </c:pt>
              <c:pt idx="3">
                <c:v>70.47225235029747</c:v>
              </c:pt>
              <c:pt idx="4">
                <c:v>86.10080649804344</c:v>
              </c:pt>
              <c:pt idx="5">
                <c:v>98.34675923547074</c:v>
              </c:pt>
              <c:pt idx="6">
                <c:v>93.09699828587277</c:v>
              </c:pt>
              <c:pt idx="7">
                <c:v>104.21451510127358</c:v>
              </c:pt>
              <c:pt idx="8">
                <c:v>94.88926470198501</c:v>
              </c:pt>
            </c:numLit>
          </c:val>
        </c:ser>
        <c:ser>
          <c:idx val="1"/>
          <c:order val="1"/>
          <c:tx>
            <c:v>港股民营房企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23-04</c:v>
              </c:pt>
              <c:pt idx="1">
                <c:v>23-05</c:v>
              </c:pt>
              <c:pt idx="2">
                <c:v>24-01</c:v>
              </c:pt>
              <c:pt idx="3">
                <c:v>24-03</c:v>
              </c:pt>
              <c:pt idx="4">
                <c:v>24-05</c:v>
              </c:pt>
              <c:pt idx="5">
                <c:v>24-09</c:v>
              </c:pt>
              <c:pt idx="6">
                <c:v>25-02</c:v>
              </c:pt>
              <c:pt idx="7">
                <c:v>25-09</c:v>
              </c:pt>
              <c:pt idx="8">
                <c:v>26-04</c:v>
              </c:pt>
            </c:strLit>
          </c:cat>
          <c:val>
            <c:numLit>
              <c:formatCode>0.0</c:formatCode>
              <c:ptCount val="9"/>
              <c:pt idx="0">
                <c:v>43.144475205498765</c:v>
              </c:pt>
              <c:pt idx="1">
                <c:v>35.73422613967998</c:v>
              </c:pt>
              <c:pt idx="2">
                <c:v>24.192287418926096</c:v>
              </c:pt>
              <c:pt idx="3">
                <c:v>24.027446304608507</c:v>
              </c:pt>
              <c:pt idx="4">
                <c:v>28.54963651731214</c:v>
              </c:pt>
              <c:pt idx="5">
                <c:v>34.84234512949267</c:v>
              </c:pt>
              <c:pt idx="6">
                <c:v>33.177235178095444</c:v>
              </c:pt>
              <c:pt idx="7">
                <c:v>33.94601586151507</c:v>
              </c:pt>
              <c:pt idx="8">
                <c:v>26.709464652493487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122.5"/>
          <c:min val="13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13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39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港股优质民企指数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23-04</c:v>
              </c:pt>
              <c:pt idx="1">
                <c:v>23-07</c:v>
              </c:pt>
              <c:pt idx="2">
                <c:v>23-10</c:v>
              </c:pt>
              <c:pt idx="3">
                <c:v>24-05</c:v>
              </c:pt>
              <c:pt idx="4">
                <c:v>24-09</c:v>
              </c:pt>
              <c:pt idx="5">
                <c:v>25-02</c:v>
              </c:pt>
              <c:pt idx="6">
                <c:v>25-09</c:v>
              </c:pt>
              <c:pt idx="7">
                <c:v>26-03</c:v>
              </c:pt>
              <c:pt idx="8">
                <c:v>26-04</c:v>
              </c:pt>
            </c:strLit>
          </c:cat>
          <c:val>
            <c:numLit>
              <c:formatCode>0.0</c:formatCode>
              <c:ptCount val="9"/>
              <c:pt idx="0">
                <c:v>31.55627403455741</c:v>
              </c:pt>
              <c:pt idx="1">
                <c:v>29.920787989961003</c:v>
              </c:pt>
              <c:pt idx="2">
                <c:v>17.959968727470674</c:v>
              </c:pt>
              <c:pt idx="3">
                <c:v>18.990917992392692</c:v>
              </c:pt>
              <c:pt idx="4">
                <c:v>24.508634343106195</c:v>
              </c:pt>
              <c:pt idx="5">
                <c:v>22.557395522815924</c:v>
              </c:pt>
              <c:pt idx="6">
                <c:v>23.324108411119653</c:v>
              </c:pt>
              <c:pt idx="7">
                <c:v>14.670121173769171</c:v>
              </c:pt>
              <c:pt idx="8">
                <c:v>15.056104548823464</c:v>
              </c:pt>
            </c:numLit>
          </c:val>
        </c:ser>
        <c:ser>
          <c:idx val="1"/>
          <c:order val="1"/>
          <c:tx>
            <c:v>港股劣质民企指数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23-04</c:v>
              </c:pt>
              <c:pt idx="1">
                <c:v>23-07</c:v>
              </c:pt>
              <c:pt idx="2">
                <c:v>23-10</c:v>
              </c:pt>
              <c:pt idx="3">
                <c:v>24-05</c:v>
              </c:pt>
              <c:pt idx="4">
                <c:v>24-09</c:v>
              </c:pt>
              <c:pt idx="5">
                <c:v>25-02</c:v>
              </c:pt>
              <c:pt idx="6">
                <c:v>25-09</c:v>
              </c:pt>
              <c:pt idx="7">
                <c:v>26-03</c:v>
              </c:pt>
              <c:pt idx="8">
                <c:v>26-04</c:v>
              </c:pt>
            </c:strLit>
          </c:cat>
          <c:val>
            <c:numLit>
              <c:formatCode>0.0</c:formatCode>
              <c:ptCount val="9"/>
              <c:pt idx="0">
                <c:v>20.12246108937722</c:v>
              </c:pt>
              <c:pt idx="1">
                <c:v>20.137670707583307</c:v>
              </c:pt>
              <c:pt idx="2">
                <c:v>10.127934078555814</c:v>
              </c:pt>
              <c:pt idx="3">
                <c:v>9.483862106946999</c:v>
              </c:pt>
              <c:pt idx="4">
                <c:v>11.987597534488478</c:v>
              </c:pt>
              <c:pt idx="5">
                <c:v>11.591704522953593</c:v>
              </c:pt>
              <c:pt idx="6">
                <c:v>8.777119855273192</c:v>
              </c:pt>
              <c:pt idx="7">
                <c:v>6.1937235559853425</c:v>
              </c:pt>
              <c:pt idx="8">
                <c:v>6.285224833852778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35"/>
          <c:min val="3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13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4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采矿业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23-05</c:v>
              </c:pt>
              <c:pt idx="1">
                <c:v>23-07</c:v>
              </c:pt>
              <c:pt idx="2">
                <c:v>23-10</c:v>
              </c:pt>
              <c:pt idx="3">
                <c:v>23-11</c:v>
              </c:pt>
              <c:pt idx="4">
                <c:v>24-04</c:v>
              </c:pt>
              <c:pt idx="5">
                <c:v>24-07</c:v>
              </c:pt>
              <c:pt idx="6">
                <c:v>24-09</c:v>
              </c:pt>
              <c:pt idx="7">
                <c:v>25-03</c:v>
              </c:pt>
              <c:pt idx="8">
                <c:v>25-06</c:v>
              </c:pt>
              <c:pt idx="9">
                <c:v>25-09</c:v>
              </c:pt>
              <c:pt idx="10">
                <c:v>25-10</c:v>
              </c:pt>
              <c:pt idx="11">
                <c:v>26-04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-1.2</c:v>
              </c:pt>
              <c:pt idx="1">
                <c:v>1.3</c:v>
              </c:pt>
              <c:pt idx="2">
                <c:v>2.9</c:v>
              </c:pt>
              <c:pt idx="3">
                <c:v>3.9</c:v>
              </c:pt>
              <c:pt idx="4">
                <c:v>2</c:v>
              </c:pt>
              <c:pt idx="5">
                <c:v>4.6</c:v>
              </c:pt>
              <c:pt idx="6">
                <c:v>3.7</c:v>
              </c:pt>
              <c:pt idx="7">
                <c:v>9.3</c:v>
              </c:pt>
              <c:pt idx="8">
                <c:v>6.1</c:v>
              </c:pt>
              <c:pt idx="9">
                <c:v>6.4</c:v>
              </c:pt>
              <c:pt idx="10">
                <c:v>4.5</c:v>
              </c:pt>
              <c:pt idx="11">
                <c:v>3.8</c:v>
              </c:pt>
              <c:pt idx="12">
                <c:v>-2.2</c:v>
              </c:pt>
            </c:numLit>
          </c:val>
        </c:ser>
        <c:ser>
          <c:idx val="1"/>
          <c:order val="1"/>
          <c:tx>
            <c:v>制造业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23-05</c:v>
              </c:pt>
              <c:pt idx="1">
                <c:v>23-07</c:v>
              </c:pt>
              <c:pt idx="2">
                <c:v>23-10</c:v>
              </c:pt>
              <c:pt idx="3">
                <c:v>23-11</c:v>
              </c:pt>
              <c:pt idx="4">
                <c:v>24-04</c:v>
              </c:pt>
              <c:pt idx="5">
                <c:v>24-07</c:v>
              </c:pt>
              <c:pt idx="6">
                <c:v>24-09</c:v>
              </c:pt>
              <c:pt idx="7">
                <c:v>25-03</c:v>
              </c:pt>
              <c:pt idx="8">
                <c:v>25-06</c:v>
              </c:pt>
              <c:pt idx="9">
                <c:v>25-09</c:v>
              </c:pt>
              <c:pt idx="10">
                <c:v>25-10</c:v>
              </c:pt>
              <c:pt idx="11">
                <c:v>26-04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4.1</c:v>
              </c:pt>
              <c:pt idx="1">
                <c:v>3.9</c:v>
              </c:pt>
              <c:pt idx="2">
                <c:v>5.1</c:v>
              </c:pt>
              <c:pt idx="3">
                <c:v>6.7</c:v>
              </c:pt>
              <c:pt idx="4">
                <c:v>7.5</c:v>
              </c:pt>
              <c:pt idx="5">
                <c:v>5.3</c:v>
              </c:pt>
              <c:pt idx="6">
                <c:v>5.2</c:v>
              </c:pt>
              <c:pt idx="7">
                <c:v>7.9</c:v>
              </c:pt>
              <c:pt idx="8">
                <c:v>7.4</c:v>
              </c:pt>
              <c:pt idx="9">
                <c:v>7.3</c:v>
              </c:pt>
              <c:pt idx="10">
                <c:v>4.9</c:v>
              </c:pt>
              <c:pt idx="11">
                <c:v>4</c:v>
              </c:pt>
              <c:pt idx="12">
                <c:v>6</c:v>
              </c:pt>
            </c:numLit>
          </c:val>
        </c:ser>
        <c:ser>
          <c:idx val="2"/>
          <c:order val="2"/>
          <c:tx>
            <c:v>公用事业</c:v>
          </c:tx>
          <c:spPr>
            <a:ln xmlns:a="http://schemas.openxmlformats.org/drawingml/2006/main" w="19050">
              <a:solidFill>
                <a:srgbClr val="278A82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23-05</c:v>
              </c:pt>
              <c:pt idx="1">
                <c:v>23-07</c:v>
              </c:pt>
              <c:pt idx="2">
                <c:v>23-10</c:v>
              </c:pt>
              <c:pt idx="3">
                <c:v>23-11</c:v>
              </c:pt>
              <c:pt idx="4">
                <c:v>24-04</c:v>
              </c:pt>
              <c:pt idx="5">
                <c:v>24-07</c:v>
              </c:pt>
              <c:pt idx="6">
                <c:v>24-09</c:v>
              </c:pt>
              <c:pt idx="7">
                <c:v>25-03</c:v>
              </c:pt>
              <c:pt idx="8">
                <c:v>25-06</c:v>
              </c:pt>
              <c:pt idx="9">
                <c:v>25-09</c:v>
              </c:pt>
              <c:pt idx="10">
                <c:v>25-10</c:v>
              </c:pt>
              <c:pt idx="11">
                <c:v>26-04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4.8</c:v>
              </c:pt>
              <c:pt idx="1">
                <c:v>4.1</c:v>
              </c:pt>
              <c:pt idx="2">
                <c:v>1.5</c:v>
              </c:pt>
              <c:pt idx="3">
                <c:v>9.9</c:v>
              </c:pt>
              <c:pt idx="4">
                <c:v>5.8</c:v>
              </c:pt>
              <c:pt idx="5">
                <c:v>4</c:v>
              </c:pt>
              <c:pt idx="6">
                <c:v>10.1</c:v>
              </c:pt>
              <c:pt idx="7">
                <c:v>3.3</c:v>
              </c:pt>
              <c:pt idx="8">
                <c:v>1.6</c:v>
              </c:pt>
              <c:pt idx="9">
                <c:v>0.5</c:v>
              </c:pt>
              <c:pt idx="10">
                <c:v>5.9</c:v>
              </c:pt>
              <c:pt idx="11">
                <c:v>6.2</c:v>
              </c:pt>
              <c:pt idx="12">
                <c:v>7.8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12"/>
          <c:min val="-4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.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88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40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南华工业品指数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23-07</c:v>
              </c:pt>
              <c:pt idx="1">
                <c:v>23-09</c:v>
              </c:pt>
              <c:pt idx="2">
                <c:v>23-11</c:v>
              </c:pt>
              <c:pt idx="3">
                <c:v>24-03</c:v>
              </c:pt>
              <c:pt idx="4">
                <c:v>24-05</c:v>
              </c:pt>
              <c:pt idx="5">
                <c:v>24-09</c:v>
              </c:pt>
              <c:pt idx="6">
                <c:v>25-01</c:v>
              </c:pt>
              <c:pt idx="7">
                <c:v>25-05</c:v>
              </c:pt>
              <c:pt idx="8">
                <c:v>25-07</c:v>
              </c:pt>
              <c:pt idx="9">
                <c:v>25-11</c:v>
              </c:pt>
              <c:pt idx="10">
                <c:v>26-02</c:v>
              </c:pt>
              <c:pt idx="11">
                <c:v>26-03</c:v>
              </c:pt>
              <c:pt idx="12">
                <c:v>26-07</c:v>
              </c:pt>
            </c:strLit>
          </c:cat>
          <c:val>
            <c:numLit>
              <c:formatCode>#,##0</c:formatCode>
              <c:ptCount val="13"/>
              <c:pt idx="0">
                <c:v>3843.58</c:v>
              </c:pt>
              <c:pt idx="1">
                <c:v>4078.2</c:v>
              </c:pt>
              <c:pt idx="2">
                <c:v>4016.72</c:v>
              </c:pt>
              <c:pt idx="3">
                <c:v>3926.1</c:v>
              </c:pt>
              <c:pt idx="4">
                <c:v>4236.34</c:v>
              </c:pt>
              <c:pt idx="5">
                <c:v>3931.59</c:v>
              </c:pt>
              <c:pt idx="6">
                <c:v>3861.58</c:v>
              </c:pt>
              <c:pt idx="7">
                <c:v>3383.03</c:v>
              </c:pt>
              <c:pt idx="8">
                <c:v>3694.96</c:v>
              </c:pt>
              <c:pt idx="9">
                <c:v>3499.25</c:v>
              </c:pt>
              <c:pt idx="10">
                <c:v>3694.04</c:v>
              </c:pt>
              <c:pt idx="11">
                <c:v>4182.83</c:v>
              </c:pt>
              <c:pt idx="12">
                <c:v>3840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4345"/>
          <c:min val="327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#,##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0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41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南华金属指数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23-07</c:v>
              </c:pt>
              <c:pt idx="1">
                <c:v>23-08</c:v>
              </c:pt>
              <c:pt idx="2">
                <c:v>23-12</c:v>
              </c:pt>
              <c:pt idx="3">
                <c:v>24-03</c:v>
              </c:pt>
              <c:pt idx="4">
                <c:v>24-05</c:v>
              </c:pt>
              <c:pt idx="5">
                <c:v>24-09</c:v>
              </c:pt>
              <c:pt idx="6">
                <c:v>24-12</c:v>
              </c:pt>
              <c:pt idx="7">
                <c:v>25-05</c:v>
              </c:pt>
              <c:pt idx="8">
                <c:v>25-07</c:v>
              </c:pt>
              <c:pt idx="9">
                <c:v>25-11</c:v>
              </c:pt>
              <c:pt idx="10">
                <c:v>26-01</c:v>
              </c:pt>
              <c:pt idx="11">
                <c:v>26-05</c:v>
              </c:pt>
              <c:pt idx="12">
                <c:v>26-07</c:v>
              </c:pt>
            </c:strLit>
          </c:cat>
          <c:val>
            <c:numLit>
              <c:formatCode>#,##0</c:formatCode>
              <c:ptCount val="13"/>
              <c:pt idx="0">
                <c:v>6443.96</c:v>
              </c:pt>
              <c:pt idx="1">
                <c:v>6571.87</c:v>
              </c:pt>
              <c:pt idx="2">
                <c:v>6677.62</c:v>
              </c:pt>
              <c:pt idx="3">
                <c:v>6227.91</c:v>
              </c:pt>
              <c:pt idx="4">
                <c:v>7095.89</c:v>
              </c:pt>
              <c:pt idx="5">
                <c:v>6653.68</c:v>
              </c:pt>
              <c:pt idx="6">
                <c:v>6279.75</c:v>
              </c:pt>
              <c:pt idx="7">
                <c:v>6023.71</c:v>
              </c:pt>
              <c:pt idx="8">
                <c:v>6358.3</c:v>
              </c:pt>
              <c:pt idx="9">
                <c:v>6500.08</c:v>
              </c:pt>
              <c:pt idx="10">
                <c:v>7258.81</c:v>
              </c:pt>
              <c:pt idx="11">
                <c:v>7408.54</c:v>
              </c:pt>
              <c:pt idx="12">
                <c:v>7070.25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7600"/>
          <c:min val="5850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#,##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5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42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南华能化指数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23-07</c:v>
              </c:pt>
              <c:pt idx="1">
                <c:v>23-09</c:v>
              </c:pt>
              <c:pt idx="2">
                <c:v>23-12</c:v>
              </c:pt>
              <c:pt idx="3">
                <c:v>24-03</c:v>
              </c:pt>
              <c:pt idx="4">
                <c:v>24-06</c:v>
              </c:pt>
              <c:pt idx="5">
                <c:v>24-08</c:v>
              </c:pt>
              <c:pt idx="6">
                <c:v>25-01</c:v>
              </c:pt>
              <c:pt idx="7">
                <c:v>25-05</c:v>
              </c:pt>
              <c:pt idx="8">
                <c:v>25-07</c:v>
              </c:pt>
              <c:pt idx="9">
                <c:v>25-11</c:v>
              </c:pt>
              <c:pt idx="10">
                <c:v>25-12</c:v>
              </c:pt>
              <c:pt idx="11">
                <c:v>26-02</c:v>
              </c:pt>
              <c:pt idx="12">
                <c:v>26-07</c:v>
              </c:pt>
            </c:strLit>
          </c:cat>
          <c:val>
            <c:numLit>
              <c:formatCode>#,##0</c:formatCode>
              <c:ptCount val="13"/>
              <c:pt idx="0">
                <c:v>1869.75</c:v>
              </c:pt>
              <c:pt idx="1">
                <c:v>2080.08</c:v>
              </c:pt>
              <c:pt idx="2">
                <c:v>1953.94</c:v>
              </c:pt>
              <c:pt idx="3">
                <c:v>1983.1</c:v>
              </c:pt>
              <c:pt idx="4">
                <c:v>2046.71</c:v>
              </c:pt>
              <c:pt idx="5">
                <c:v>1860.76</c:v>
              </c:pt>
              <c:pt idx="6">
                <c:v>1868</c:v>
              </c:pt>
              <c:pt idx="7">
                <c:v>1558.33</c:v>
              </c:pt>
              <c:pt idx="8">
                <c:v>1725.7</c:v>
              </c:pt>
              <c:pt idx="9">
                <c:v>1553.85</c:v>
              </c:pt>
              <c:pt idx="10">
                <c:v>1530.2</c:v>
              </c:pt>
              <c:pt idx="11">
                <c:v>1603.56</c:v>
              </c:pt>
              <c:pt idx="12">
                <c:v>1773.68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2150"/>
          <c:min val="1460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#,##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10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43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布伦特原油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23-07</c:v>
              </c:pt>
              <c:pt idx="1">
                <c:v>23-09</c:v>
              </c:pt>
              <c:pt idx="2">
                <c:v>23-12</c:v>
              </c:pt>
              <c:pt idx="3">
                <c:v>24-04</c:v>
              </c:pt>
              <c:pt idx="4">
                <c:v>24-05</c:v>
              </c:pt>
              <c:pt idx="5">
                <c:v>24-09</c:v>
              </c:pt>
              <c:pt idx="6">
                <c:v>25-01</c:v>
              </c:pt>
              <c:pt idx="7">
                <c:v>25-04</c:v>
              </c:pt>
              <c:pt idx="8">
                <c:v>25-07</c:v>
              </c:pt>
              <c:pt idx="9">
                <c:v>25-09</c:v>
              </c:pt>
              <c:pt idx="10">
                <c:v>25-12</c:v>
              </c:pt>
              <c:pt idx="11">
                <c:v>26-03</c:v>
              </c:pt>
              <c:pt idx="12">
                <c:v>26-07</c:v>
              </c:pt>
            </c:strLit>
          </c:cat>
          <c:val>
            <c:numLit>
              <c:formatCode>0.0</c:formatCode>
              <c:ptCount val="13"/>
              <c:pt idx="0">
                <c:v>85.56</c:v>
              </c:pt>
              <c:pt idx="1">
                <c:v>95.31</c:v>
              </c:pt>
              <c:pt idx="2">
                <c:v>77.04</c:v>
              </c:pt>
              <c:pt idx="3">
                <c:v>87.86</c:v>
              </c:pt>
              <c:pt idx="4">
                <c:v>81.62</c:v>
              </c:pt>
              <c:pt idx="5">
                <c:v>71.77</c:v>
              </c:pt>
              <c:pt idx="6">
                <c:v>76.76</c:v>
              </c:pt>
              <c:pt idx="7">
                <c:v>63.12</c:v>
              </c:pt>
              <c:pt idx="8">
                <c:v>72.53</c:v>
              </c:pt>
              <c:pt idx="9">
                <c:v>67.02</c:v>
              </c:pt>
              <c:pt idx="10">
                <c:v>60.85</c:v>
              </c:pt>
              <c:pt idx="11">
                <c:v>118.35</c:v>
              </c:pt>
              <c:pt idx="12">
                <c:v>88.1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126"/>
          <c:min val="53.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1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44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南华沪铜指数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23-07</c:v>
              </c:pt>
              <c:pt idx="1">
                <c:v>23-09</c:v>
              </c:pt>
              <c:pt idx="2">
                <c:v>23-12</c:v>
              </c:pt>
              <c:pt idx="3">
                <c:v>24-02</c:v>
              </c:pt>
              <c:pt idx="4">
                <c:v>24-05</c:v>
              </c:pt>
              <c:pt idx="5">
                <c:v>24-09</c:v>
              </c:pt>
              <c:pt idx="6">
                <c:v>24-12</c:v>
              </c:pt>
              <c:pt idx="7">
                <c:v>25-03</c:v>
              </c:pt>
              <c:pt idx="8">
                <c:v>25-08</c:v>
              </c:pt>
              <c:pt idx="9">
                <c:v>25-11</c:v>
              </c:pt>
              <c:pt idx="10">
                <c:v>26-01</c:v>
              </c:pt>
              <c:pt idx="11">
                <c:v>26-05</c:v>
              </c:pt>
              <c:pt idx="12">
                <c:v>26-07</c:v>
              </c:pt>
            </c:strLit>
          </c:cat>
          <c:val>
            <c:numLit>
              <c:formatCode>#,##0</c:formatCode>
              <c:ptCount val="13"/>
              <c:pt idx="0">
                <c:v>5713.9395</c:v>
              </c:pt>
              <c:pt idx="1">
                <c:v>5561.428</c:v>
              </c:pt>
              <c:pt idx="2">
                <c:v>5735.4963</c:v>
              </c:pt>
              <c:pt idx="3">
                <c:v>5735.1064</c:v>
              </c:pt>
              <c:pt idx="4">
                <c:v>6831.6616</c:v>
              </c:pt>
              <c:pt idx="5">
                <c:v>6477.5961</c:v>
              </c:pt>
              <c:pt idx="6">
                <c:v>6060.1587</c:v>
              </c:pt>
              <c:pt idx="7">
                <c:v>6541.3</c:v>
              </c:pt>
              <c:pt idx="8">
                <c:v>6567.83</c:v>
              </c:pt>
              <c:pt idx="9">
                <c:v>7230.1</c:v>
              </c:pt>
              <c:pt idx="10">
                <c:v>8560.96</c:v>
              </c:pt>
              <c:pt idx="11">
                <c:v>8631.66</c:v>
              </c:pt>
              <c:pt idx="12">
                <c:v>8522.25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9050"/>
          <c:min val="5150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#,##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100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45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南华天胶指数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23-07</c:v>
              </c:pt>
              <c:pt idx="1">
                <c:v>23-10</c:v>
              </c:pt>
              <c:pt idx="2">
                <c:v>24-01</c:v>
              </c:pt>
              <c:pt idx="3">
                <c:v>24-04</c:v>
              </c:pt>
              <c:pt idx="4">
                <c:v>24-05</c:v>
              </c:pt>
              <c:pt idx="5">
                <c:v>24-09</c:v>
              </c:pt>
              <c:pt idx="6">
                <c:v>25-02</c:v>
              </c:pt>
              <c:pt idx="7">
                <c:v>25-05</c:v>
              </c:pt>
              <c:pt idx="8">
                <c:v>25-08</c:v>
              </c:pt>
              <c:pt idx="9">
                <c:v>25-09</c:v>
              </c:pt>
              <c:pt idx="10">
                <c:v>26-02</c:v>
              </c:pt>
              <c:pt idx="11">
                <c:v>26-05</c:v>
              </c:pt>
              <c:pt idx="12">
                <c:v>26-07</c:v>
              </c:pt>
            </c:strLit>
          </c:cat>
          <c:val>
            <c:numLit>
              <c:formatCode>0.0</c:formatCode>
              <c:ptCount val="13"/>
              <c:pt idx="0">
                <c:v>186.7941</c:v>
              </c:pt>
              <c:pt idx="1">
                <c:v>199.4632</c:v>
              </c:pt>
              <c:pt idx="2">
                <c:v>187.6737</c:v>
              </c:pt>
              <c:pt idx="3">
                <c:v>191.7886</c:v>
              </c:pt>
              <c:pt idx="4">
                <c:v>209.6087</c:v>
              </c:pt>
              <c:pt idx="5">
                <c:v>246.3681</c:v>
              </c:pt>
              <c:pt idx="6">
                <c:v>218.86</c:v>
              </c:pt>
              <c:pt idx="7">
                <c:v>164.02</c:v>
              </c:pt>
              <c:pt idx="8">
                <c:v>182.43</c:v>
              </c:pt>
              <c:pt idx="9">
                <c:v>172.88</c:v>
              </c:pt>
              <c:pt idx="10">
                <c:v>196.45</c:v>
              </c:pt>
              <c:pt idx="11">
                <c:v>203.99</c:v>
              </c:pt>
              <c:pt idx="12">
                <c:v>194.1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257"/>
          <c:min val="153.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46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南华铁矿石指数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23-07</c:v>
              </c:pt>
              <c:pt idx="1">
                <c:v>23-08</c:v>
              </c:pt>
              <c:pt idx="2">
                <c:v>23-12</c:v>
              </c:pt>
              <c:pt idx="3">
                <c:v>24-03</c:v>
              </c:pt>
              <c:pt idx="4">
                <c:v>24-07</c:v>
              </c:pt>
              <c:pt idx="5">
                <c:v>24-09</c:v>
              </c:pt>
              <c:pt idx="6">
                <c:v>25-01</c:v>
              </c:pt>
              <c:pt idx="7">
                <c:v>25-04</c:v>
              </c:pt>
              <c:pt idx="8">
                <c:v>25-08</c:v>
              </c:pt>
              <c:pt idx="9">
                <c:v>25-11</c:v>
              </c:pt>
              <c:pt idx="10">
                <c:v>26-02</c:v>
              </c:pt>
              <c:pt idx="11">
                <c:v>26-04</c:v>
              </c:pt>
              <c:pt idx="12">
                <c:v>26-07</c:v>
              </c:pt>
            </c:strLit>
          </c:cat>
          <c:val>
            <c:numLit>
              <c:formatCode>#,##0</c:formatCode>
              <c:ptCount val="13"/>
              <c:pt idx="0">
                <c:v>5405.0743</c:v>
              </c:pt>
              <c:pt idx="1">
                <c:v>6121.3611</c:v>
              </c:pt>
              <c:pt idx="2">
                <c:v>7454.8367</c:v>
              </c:pt>
              <c:pt idx="3">
                <c:v>5874.7768</c:v>
              </c:pt>
              <c:pt idx="4">
                <c:v>6104.3</c:v>
              </c:pt>
              <c:pt idx="5">
                <c:v>6679.2943</c:v>
              </c:pt>
              <c:pt idx="6">
                <c:v>6740.46</c:v>
              </c:pt>
              <c:pt idx="7">
                <c:v>6205.87</c:v>
              </c:pt>
              <c:pt idx="8">
                <c:v>7139.17</c:v>
              </c:pt>
              <c:pt idx="9">
                <c:v>7200.34</c:v>
              </c:pt>
              <c:pt idx="10">
                <c:v>7036.27</c:v>
              </c:pt>
              <c:pt idx="11">
                <c:v>7724.62</c:v>
              </c:pt>
              <c:pt idx="12">
                <c:v>7355.86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8050"/>
          <c:min val="5100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#,##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50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47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南华螺纹钢指数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23-07</c:v>
              </c:pt>
              <c:pt idx="1">
                <c:v>23-09</c:v>
              </c:pt>
              <c:pt idx="2">
                <c:v>23-11</c:v>
              </c:pt>
              <c:pt idx="3">
                <c:v>23-12</c:v>
              </c:pt>
              <c:pt idx="4">
                <c:v>24-03</c:v>
              </c:pt>
              <c:pt idx="5">
                <c:v>24-05</c:v>
              </c:pt>
              <c:pt idx="6">
                <c:v>24-09</c:v>
              </c:pt>
              <c:pt idx="7">
                <c:v>25-02</c:v>
              </c:pt>
              <c:pt idx="8">
                <c:v>25-05</c:v>
              </c:pt>
              <c:pt idx="9">
                <c:v>25-07</c:v>
              </c:pt>
              <c:pt idx="10">
                <c:v>25-10</c:v>
              </c:pt>
              <c:pt idx="11">
                <c:v>26-02</c:v>
              </c:pt>
              <c:pt idx="12">
                <c:v>26-07</c:v>
              </c:pt>
            </c:strLit>
          </c:cat>
          <c:val>
            <c:numLit>
              <c:formatCode>#,##0</c:formatCode>
              <c:ptCount val="13"/>
              <c:pt idx="0">
                <c:v>1463.1078</c:v>
              </c:pt>
              <c:pt idx="1">
                <c:v>1384.1548</c:v>
              </c:pt>
              <c:pt idx="2">
                <c:v>1467.8043</c:v>
              </c:pt>
              <c:pt idx="3">
                <c:v>1487.3672</c:v>
              </c:pt>
              <c:pt idx="4">
                <c:v>1268.0902</c:v>
              </c:pt>
              <c:pt idx="5">
                <c:v>1358.4038</c:v>
              </c:pt>
              <c:pt idx="6">
                <c:v>1280.1163</c:v>
              </c:pt>
              <c:pt idx="7">
                <c:v>1176.6</c:v>
              </c:pt>
              <c:pt idx="8">
                <c:v>1023.44</c:v>
              </c:pt>
              <c:pt idx="9">
                <c:v>1107.77</c:v>
              </c:pt>
              <c:pt idx="10">
                <c:v>1048.65</c:v>
              </c:pt>
              <c:pt idx="11">
                <c:v>1027.62</c:v>
              </c:pt>
              <c:pt idx="12">
                <c:v>1027.89</c:v>
              </c:pt>
            </c:numLit>
          </c:val>
        </c:ser>
        <c:ser>
          <c:idx val="1"/>
          <c:order val="1"/>
          <c:tx>
            <c:v>南华焦炭指数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23-07</c:v>
              </c:pt>
              <c:pt idx="1">
                <c:v>23-09</c:v>
              </c:pt>
              <c:pt idx="2">
                <c:v>23-11</c:v>
              </c:pt>
              <c:pt idx="3">
                <c:v>23-12</c:v>
              </c:pt>
              <c:pt idx="4">
                <c:v>24-03</c:v>
              </c:pt>
              <c:pt idx="5">
                <c:v>24-05</c:v>
              </c:pt>
              <c:pt idx="6">
                <c:v>24-09</c:v>
              </c:pt>
              <c:pt idx="7">
                <c:v>25-02</c:v>
              </c:pt>
              <c:pt idx="8">
                <c:v>25-05</c:v>
              </c:pt>
              <c:pt idx="9">
                <c:v>25-07</c:v>
              </c:pt>
              <c:pt idx="10">
                <c:v>25-10</c:v>
              </c:pt>
              <c:pt idx="11">
                <c:v>26-02</c:v>
              </c:pt>
              <c:pt idx="12">
                <c:v>26-07</c:v>
              </c:pt>
            </c:strLit>
          </c:cat>
          <c:val>
            <c:numLit>
              <c:formatCode>#,##0</c:formatCode>
              <c:ptCount val="13"/>
              <c:pt idx="0">
                <c:v>2097.95</c:v>
              </c:pt>
              <c:pt idx="1">
                <c:v>2436.58</c:v>
              </c:pt>
              <c:pt idx="2">
                <c:v>2524.86</c:v>
              </c:pt>
              <c:pt idx="3">
                <c:v>2429.96</c:v>
              </c:pt>
              <c:pt idx="4">
                <c:v>1940.85</c:v>
              </c:pt>
              <c:pt idx="5">
                <c:v>2109.54</c:v>
              </c:pt>
              <c:pt idx="6">
                <c:v>1987.46</c:v>
              </c:pt>
              <c:pt idx="7">
                <c:v>1411.69</c:v>
              </c:pt>
              <c:pt idx="8">
                <c:v>1070.58</c:v>
              </c:pt>
              <c:pt idx="9">
                <c:v>1310.4</c:v>
              </c:pt>
              <c:pt idx="10">
                <c:v>1396.89</c:v>
              </c:pt>
              <c:pt idx="11">
                <c:v>1177.11</c:v>
              </c:pt>
              <c:pt idx="12">
                <c:v>1263.53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2750"/>
          <c:min val="800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#,##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50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88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48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DR001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23-07</c:v>
              </c:pt>
              <c:pt idx="1">
                <c:v>23-09</c:v>
              </c:pt>
              <c:pt idx="2">
                <c:v>24-05</c:v>
              </c:pt>
              <c:pt idx="3">
                <c:v>24-06</c:v>
              </c:pt>
              <c:pt idx="4">
                <c:v>25-03</c:v>
              </c:pt>
              <c:pt idx="5">
                <c:v>25-05</c:v>
              </c:pt>
              <c:pt idx="6">
                <c:v>25-12</c:v>
              </c:pt>
              <c:pt idx="7">
                <c:v>26-03</c:v>
              </c:pt>
              <c:pt idx="8">
                <c:v>26-07</c:v>
              </c:pt>
            </c:strLit>
          </c:cat>
          <c:val>
            <c:numLit>
              <c:formatCode>0.0</c:formatCode>
              <c:ptCount val="9"/>
              <c:pt idx="0">
                <c:v>1.8798</c:v>
              </c:pt>
              <c:pt idx="1">
                <c:v>2.1929</c:v>
              </c:pt>
              <c:pt idx="2">
                <c:v>1.8137</c:v>
              </c:pt>
              <c:pt idx="3">
                <c:v>1.9146</c:v>
              </c:pt>
              <c:pt idx="4">
                <c:v>1.8038</c:v>
              </c:pt>
              <c:pt idx="5">
                <c:v>1.4822</c:v>
              </c:pt>
              <c:pt idx="6">
                <c:v>1.3325</c:v>
              </c:pt>
              <c:pt idx="7">
                <c:v>1.2728</c:v>
              </c:pt>
              <c:pt idx="8">
                <c:v>1.4011</c:v>
              </c:pt>
            </c:numLit>
          </c:val>
        </c:ser>
        <c:ser>
          <c:idx val="1"/>
          <c:order val="1"/>
          <c:tx>
            <c:v>DR007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23-07</c:v>
              </c:pt>
              <c:pt idx="1">
                <c:v>23-09</c:v>
              </c:pt>
              <c:pt idx="2">
                <c:v>24-05</c:v>
              </c:pt>
              <c:pt idx="3">
                <c:v>24-06</c:v>
              </c:pt>
              <c:pt idx="4">
                <c:v>25-03</c:v>
              </c:pt>
              <c:pt idx="5">
                <c:v>25-05</c:v>
              </c:pt>
              <c:pt idx="6">
                <c:v>25-12</c:v>
              </c:pt>
              <c:pt idx="7">
                <c:v>26-03</c:v>
              </c:pt>
              <c:pt idx="8">
                <c:v>26-07</c:v>
              </c:pt>
            </c:strLit>
          </c:cat>
          <c:val>
            <c:numLit>
              <c:formatCode>0.0</c:formatCode>
              <c:ptCount val="9"/>
              <c:pt idx="0">
                <c:v>1.9819</c:v>
              </c:pt>
              <c:pt idx="1">
                <c:v>2.2358</c:v>
              </c:pt>
              <c:pt idx="2">
                <c:v>1.8675</c:v>
              </c:pt>
              <c:pt idx="3">
                <c:v>2.1664</c:v>
              </c:pt>
              <c:pt idx="4">
                <c:v>2.1888</c:v>
              </c:pt>
              <c:pt idx="5">
                <c:v>1.6645</c:v>
              </c:pt>
              <c:pt idx="6">
                <c:v>1.9821</c:v>
              </c:pt>
              <c:pt idx="7">
                <c:v>1.423</c:v>
              </c:pt>
              <c:pt idx="8">
                <c:v>1.4362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2.375"/>
          <c:min val="1.1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0.2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13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49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中债国债到期收益率:1年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23-04</c:v>
              </c:pt>
              <c:pt idx="1">
                <c:v>23-07</c:v>
              </c:pt>
              <c:pt idx="2">
                <c:v>23-11</c:v>
              </c:pt>
              <c:pt idx="3">
                <c:v>24-07</c:v>
              </c:pt>
              <c:pt idx="4">
                <c:v>24-12</c:v>
              </c:pt>
              <c:pt idx="5">
                <c:v>25-02</c:v>
              </c:pt>
              <c:pt idx="6">
                <c:v>25-06</c:v>
              </c:pt>
              <c:pt idx="7">
                <c:v>26-02</c:v>
              </c:pt>
              <c:pt idx="8">
                <c:v>26-04</c:v>
              </c:pt>
            </c:strLit>
          </c:cat>
          <c:val>
            <c:numLit>
              <c:formatCode>0.0</c:formatCode>
              <c:ptCount val="9"/>
              <c:pt idx="0">
                <c:v>2.1464</c:v>
              </c:pt>
              <c:pt idx="1">
                <c:v>1.8102</c:v>
              </c:pt>
              <c:pt idx="2">
                <c:v>2.3367</c:v>
              </c:pt>
              <c:pt idx="3">
                <c:v>1.4201</c:v>
              </c:pt>
              <c:pt idx="4">
                <c:v>1.0843</c:v>
              </c:pt>
              <c:pt idx="5">
                <c:v>1.4597</c:v>
              </c:pt>
              <c:pt idx="6">
                <c:v>1.3402</c:v>
              </c:pt>
              <c:pt idx="7">
                <c:v>1.3168</c:v>
              </c:pt>
              <c:pt idx="8">
                <c:v>1.1613</c:v>
              </c:pt>
            </c:numLit>
          </c:val>
        </c:ser>
        <c:ser>
          <c:idx val="1"/>
          <c:order val="1"/>
          <c:tx>
            <c:v>中债国开债到期收益率:1年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23-04</c:v>
              </c:pt>
              <c:pt idx="1">
                <c:v>23-07</c:v>
              </c:pt>
              <c:pt idx="2">
                <c:v>23-11</c:v>
              </c:pt>
              <c:pt idx="3">
                <c:v>24-07</c:v>
              </c:pt>
              <c:pt idx="4">
                <c:v>24-12</c:v>
              </c:pt>
              <c:pt idx="5">
                <c:v>25-02</c:v>
              </c:pt>
              <c:pt idx="6">
                <c:v>25-06</c:v>
              </c:pt>
              <c:pt idx="7">
                <c:v>26-02</c:v>
              </c:pt>
              <c:pt idx="8">
                <c:v>26-04</c:v>
              </c:pt>
            </c:strLit>
          </c:cat>
          <c:val>
            <c:numLit>
              <c:formatCode>0.0</c:formatCode>
              <c:ptCount val="9"/>
              <c:pt idx="0">
                <c:v>2.3893</c:v>
              </c:pt>
              <c:pt idx="1">
                <c:v>2.0305</c:v>
              </c:pt>
              <c:pt idx="2">
                <c:v>2.5004</c:v>
              </c:pt>
              <c:pt idx="3">
                <c:v>1.6502</c:v>
              </c:pt>
              <c:pt idx="4">
                <c:v>1.2018</c:v>
              </c:pt>
              <c:pt idx="5">
                <c:v>1.6822</c:v>
              </c:pt>
              <c:pt idx="6">
                <c:v>1.475</c:v>
              </c:pt>
              <c:pt idx="7">
                <c:v>1.5694</c:v>
              </c:pt>
              <c:pt idx="8">
                <c:v>1.3991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2.7"/>
          <c:min val="0.9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0.2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13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5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粗钢产量当月同比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24-03</c:v>
              </c:pt>
              <c:pt idx="2">
                <c:v>24-05</c:v>
              </c:pt>
              <c:pt idx="3">
                <c:v>24-07</c:v>
              </c:pt>
              <c:pt idx="4">
                <c:v>24-10</c:v>
              </c:pt>
              <c:pt idx="5">
                <c:v>24-12</c:v>
              </c:pt>
              <c:pt idx="6">
                <c:v>25-02</c:v>
              </c:pt>
              <c:pt idx="7">
                <c:v>25-06</c:v>
              </c:pt>
              <c:pt idx="8">
                <c:v>25-08</c:v>
              </c:pt>
              <c:pt idx="9">
                <c:v>25-10</c:v>
              </c:pt>
              <c:pt idx="10">
                <c:v>25-12</c:v>
              </c:pt>
              <c:pt idx="11">
                <c:v>26-03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1.6</c:v>
              </c:pt>
              <c:pt idx="1">
                <c:v>-7.8</c:v>
              </c:pt>
              <c:pt idx="2">
                <c:v>2.7</c:v>
              </c:pt>
              <c:pt idx="3">
                <c:v>-9</c:v>
              </c:pt>
              <c:pt idx="4">
                <c:v>2.9</c:v>
              </c:pt>
              <c:pt idx="5">
                <c:v>11.8</c:v>
              </c:pt>
              <c:pt idx="6">
                <c:v>-1.5</c:v>
              </c:pt>
              <c:pt idx="7">
                <c:v>-9.2</c:v>
              </c:pt>
              <c:pt idx="8">
                <c:v>-0.7</c:v>
              </c:pt>
              <c:pt idx="9">
                <c:v>-12.1</c:v>
              </c:pt>
              <c:pt idx="10">
                <c:v>-10.3</c:v>
              </c:pt>
              <c:pt idx="11">
                <c:v>-6.3</c:v>
              </c:pt>
              <c:pt idx="12">
                <c:v>0.4</c:v>
              </c:pt>
            </c:numLit>
          </c:val>
        </c:ser>
        <c:ser>
          <c:idx val="1"/>
          <c:order val="1"/>
          <c:tx>
            <c:v>水泥产量当月同比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24-03</c:v>
              </c:pt>
              <c:pt idx="2">
                <c:v>24-05</c:v>
              </c:pt>
              <c:pt idx="3">
                <c:v>24-07</c:v>
              </c:pt>
              <c:pt idx="4">
                <c:v>24-10</c:v>
              </c:pt>
              <c:pt idx="5">
                <c:v>24-12</c:v>
              </c:pt>
              <c:pt idx="6">
                <c:v>25-02</c:v>
              </c:pt>
              <c:pt idx="7">
                <c:v>25-06</c:v>
              </c:pt>
              <c:pt idx="8">
                <c:v>25-08</c:v>
              </c:pt>
              <c:pt idx="9">
                <c:v>25-10</c:v>
              </c:pt>
              <c:pt idx="10">
                <c:v>25-12</c:v>
              </c:pt>
              <c:pt idx="11">
                <c:v>26-03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-1.6</c:v>
              </c:pt>
              <c:pt idx="1">
                <c:v>-22</c:v>
              </c:pt>
              <c:pt idx="2">
                <c:v>-8.2</c:v>
              </c:pt>
              <c:pt idx="3">
                <c:v>-12.4</c:v>
              </c:pt>
              <c:pt idx="4">
                <c:v>-7.9</c:v>
              </c:pt>
              <c:pt idx="5">
                <c:v>-2</c:v>
              </c:pt>
              <c:pt idx="6">
                <c:v>-5.7</c:v>
              </c:pt>
              <c:pt idx="7">
                <c:v>-5.3</c:v>
              </c:pt>
              <c:pt idx="8">
                <c:v>-6.2</c:v>
              </c:pt>
              <c:pt idx="9">
                <c:v>-15.8</c:v>
              </c:pt>
              <c:pt idx="10">
                <c:v>-6.6</c:v>
              </c:pt>
              <c:pt idx="11">
                <c:v>-21</c:v>
              </c:pt>
              <c:pt idx="12">
                <c:v>-5.6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16.5"/>
          <c:min val="-26.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1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88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50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中债商业银行同业存单到期收益率(AAA):1年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23-04</c:v>
              </c:pt>
              <c:pt idx="1">
                <c:v>23-08</c:v>
              </c:pt>
              <c:pt idx="2">
                <c:v>23-11</c:v>
              </c:pt>
              <c:pt idx="3">
                <c:v>24-07</c:v>
              </c:pt>
              <c:pt idx="4">
                <c:v>24-12</c:v>
              </c:pt>
              <c:pt idx="5">
                <c:v>25-02</c:v>
              </c:pt>
              <c:pt idx="6">
                <c:v>25-06</c:v>
              </c:pt>
              <c:pt idx="7">
                <c:v>25-12</c:v>
              </c:pt>
              <c:pt idx="8">
                <c:v>26-04</c:v>
              </c:pt>
            </c:strLit>
          </c:cat>
          <c:val>
            <c:numLit>
              <c:formatCode>0.0</c:formatCode>
              <c:ptCount val="9"/>
              <c:pt idx="0">
                <c:v>2.585</c:v>
              </c:pt>
              <c:pt idx="1">
                <c:v>2.28</c:v>
              </c:pt>
              <c:pt idx="2">
                <c:v>2.62</c:v>
              </c:pt>
              <c:pt idx="3">
                <c:v>1.875</c:v>
              </c:pt>
              <c:pt idx="4">
                <c:v>1.575</c:v>
              </c:pt>
              <c:pt idx="5">
                <c:v>1.9875</c:v>
              </c:pt>
              <c:pt idx="6">
                <c:v>1.6274</c:v>
              </c:pt>
              <c:pt idx="7">
                <c:v>1.625</c:v>
              </c:pt>
              <c:pt idx="8">
                <c:v>1.48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2.8"/>
          <c:min val="1.3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0.2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51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中债国债到期收益率:10年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23-07</c:v>
              </c:pt>
              <c:pt idx="2">
                <c:v>23-08</c:v>
              </c:pt>
              <c:pt idx="3">
                <c:v>23-11</c:v>
              </c:pt>
              <c:pt idx="4">
                <c:v>24-02</c:v>
              </c:pt>
              <c:pt idx="5">
                <c:v>24-07</c:v>
              </c:pt>
              <c:pt idx="6">
                <c:v>24-10</c:v>
              </c:pt>
              <c:pt idx="7">
                <c:v>24-12</c:v>
              </c:pt>
              <c:pt idx="8">
                <c:v>25-03</c:v>
              </c:pt>
              <c:pt idx="9">
                <c:v>25-04</c:v>
              </c:pt>
              <c:pt idx="10">
                <c:v>25-07</c:v>
              </c:pt>
              <c:pt idx="11">
                <c:v>25-09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2.7788</c:v>
              </c:pt>
              <c:pt idx="1">
                <c:v>2.6597</c:v>
              </c:pt>
              <c:pt idx="2">
                <c:v>2.5575</c:v>
              </c:pt>
              <c:pt idx="3">
                <c:v>2.668</c:v>
              </c:pt>
              <c:pt idx="4">
                <c:v>2.3375</c:v>
              </c:pt>
              <c:pt idx="5">
                <c:v>2.1494</c:v>
              </c:pt>
              <c:pt idx="6">
                <c:v>2.1476</c:v>
              </c:pt>
              <c:pt idx="7">
                <c:v>1.6752</c:v>
              </c:pt>
              <c:pt idx="8">
                <c:v>1.8129</c:v>
              </c:pt>
              <c:pt idx="9">
                <c:v>1.6243</c:v>
              </c:pt>
              <c:pt idx="10">
                <c:v>1.7044</c:v>
              </c:pt>
              <c:pt idx="11">
                <c:v>1.8605</c:v>
              </c:pt>
              <c:pt idx="12">
                <c:v>1.7812</c:v>
              </c:pt>
            </c:numLit>
          </c:val>
        </c:ser>
        <c:ser>
          <c:idx val="1"/>
          <c:order val="1"/>
          <c:tx>
            <c:v>中债国开债到期收益率:10年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23-07</c:v>
              </c:pt>
              <c:pt idx="2">
                <c:v>23-08</c:v>
              </c:pt>
              <c:pt idx="3">
                <c:v>23-11</c:v>
              </c:pt>
              <c:pt idx="4">
                <c:v>24-02</c:v>
              </c:pt>
              <c:pt idx="5">
                <c:v>24-07</c:v>
              </c:pt>
              <c:pt idx="6">
                <c:v>24-10</c:v>
              </c:pt>
              <c:pt idx="7">
                <c:v>24-12</c:v>
              </c:pt>
              <c:pt idx="8">
                <c:v>25-03</c:v>
              </c:pt>
              <c:pt idx="9">
                <c:v>25-04</c:v>
              </c:pt>
              <c:pt idx="10">
                <c:v>25-07</c:v>
              </c:pt>
              <c:pt idx="11">
                <c:v>25-09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2.9427</c:v>
              </c:pt>
              <c:pt idx="1">
                <c:v>2.7646</c:v>
              </c:pt>
              <c:pt idx="2">
                <c:v>2.6937</c:v>
              </c:pt>
              <c:pt idx="3">
                <c:v>2.7657</c:v>
              </c:pt>
              <c:pt idx="4">
                <c:v>2.4452</c:v>
              </c:pt>
              <c:pt idx="5">
                <c:v>2.2158</c:v>
              </c:pt>
              <c:pt idx="6">
                <c:v>2.2238</c:v>
              </c:pt>
              <c:pt idx="7">
                <c:v>1.7263</c:v>
              </c:pt>
              <c:pt idx="8">
                <c:v>1.8409</c:v>
              </c:pt>
              <c:pt idx="9">
                <c:v>1.6591</c:v>
              </c:pt>
              <c:pt idx="10">
                <c:v>1.7627</c:v>
              </c:pt>
              <c:pt idx="11">
                <c:v>2.0372</c:v>
              </c:pt>
              <c:pt idx="12">
                <c:v>1.8681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3.15"/>
          <c:min val="1.4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0.2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88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52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1年10年国债收益率利差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23-07</c:v>
              </c:pt>
              <c:pt idx="2">
                <c:v>23-09</c:v>
              </c:pt>
              <c:pt idx="3">
                <c:v>23-11</c:v>
              </c:pt>
              <c:pt idx="4">
                <c:v>24-03</c:v>
              </c:pt>
              <c:pt idx="5">
                <c:v>24-07</c:v>
              </c:pt>
              <c:pt idx="6">
                <c:v>24-09</c:v>
              </c:pt>
              <c:pt idx="7">
                <c:v>25-01</c:v>
              </c:pt>
              <c:pt idx="8">
                <c:v>25-04</c:v>
              </c:pt>
              <c:pt idx="9">
                <c:v>25-08</c:v>
              </c:pt>
              <c:pt idx="10">
                <c:v>25-10</c:v>
              </c:pt>
              <c:pt idx="11">
                <c:v>26-02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0.6324000000000001</c:v>
              </c:pt>
              <c:pt idx="1">
                <c:v>0.8494999999999999</c:v>
              </c:pt>
              <c:pt idx="2">
                <c:v>0.5074000000000001</c:v>
              </c:pt>
              <c:pt idx="3">
                <c:v>0.33130000000000015</c:v>
              </c:pt>
              <c:pt idx="4">
                <c:v>0.5675999999999999</c:v>
              </c:pt>
              <c:pt idx="5">
                <c:v>0.7293000000000001</c:v>
              </c:pt>
              <c:pt idx="6">
                <c:v>0.7839000000000003</c:v>
              </c:pt>
              <c:pt idx="7">
                <c:v>0.3262999999999998</c:v>
              </c:pt>
              <c:pt idx="8">
                <c:v>0.1644000000000001</c:v>
              </c:pt>
              <c:pt idx="9">
                <c:v>0.4681000000000002</c:v>
              </c:pt>
              <c:pt idx="10">
                <c:v>0.41280000000000006</c:v>
              </c:pt>
              <c:pt idx="11">
                <c:v>0.45850000000000013</c:v>
              </c:pt>
              <c:pt idx="12">
                <c:v>0.6198999999999999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0.94"/>
          <c:min val="0.07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0.2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53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中债中短期票据到期收益率(AAA):5年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23-05</c:v>
              </c:pt>
              <c:pt idx="2">
                <c:v>23-08</c:v>
              </c:pt>
              <c:pt idx="3">
                <c:v>23-12</c:v>
              </c:pt>
              <c:pt idx="4">
                <c:v>24-03</c:v>
              </c:pt>
              <c:pt idx="5">
                <c:v>24-07</c:v>
              </c:pt>
              <c:pt idx="6">
                <c:v>24-10</c:v>
              </c:pt>
              <c:pt idx="7">
                <c:v>24-12</c:v>
              </c:pt>
              <c:pt idx="8">
                <c:v>25-03</c:v>
              </c:pt>
              <c:pt idx="9">
                <c:v>25-07</c:v>
              </c:pt>
              <c:pt idx="10">
                <c:v>25-09</c:v>
              </c:pt>
              <c:pt idx="11">
                <c:v>26-01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3.2029</c:v>
              </c:pt>
              <c:pt idx="1">
                <c:v>3.0856</c:v>
              </c:pt>
              <c:pt idx="2">
                <c:v>2.9367</c:v>
              </c:pt>
              <c:pt idx="3">
                <c:v>2.9368</c:v>
              </c:pt>
              <c:pt idx="4">
                <c:v>2.624</c:v>
              </c:pt>
              <c:pt idx="5">
                <c:v>2.1102</c:v>
              </c:pt>
              <c:pt idx="6">
                <c:v>2.397</c:v>
              </c:pt>
              <c:pt idx="7">
                <c:v>1.8712</c:v>
              </c:pt>
              <c:pt idx="8">
                <c:v>2.1116</c:v>
              </c:pt>
              <c:pt idx="9">
                <c:v>1.9737</c:v>
              </c:pt>
              <c:pt idx="10">
                <c:v>2.2032</c:v>
              </c:pt>
              <c:pt idx="11">
                <c:v>1.9684</c:v>
              </c:pt>
              <c:pt idx="12">
                <c:v>1.8479</c:v>
              </c:pt>
            </c:numLit>
          </c:val>
        </c:ser>
        <c:ser>
          <c:idx val="1"/>
          <c:order val="1"/>
          <c:tx>
            <c:v>中债中短期票据到期收益率(AA):5年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23-05</c:v>
              </c:pt>
              <c:pt idx="2">
                <c:v>23-08</c:v>
              </c:pt>
              <c:pt idx="3">
                <c:v>23-12</c:v>
              </c:pt>
              <c:pt idx="4">
                <c:v>24-03</c:v>
              </c:pt>
              <c:pt idx="5">
                <c:v>24-07</c:v>
              </c:pt>
              <c:pt idx="6">
                <c:v>24-10</c:v>
              </c:pt>
              <c:pt idx="7">
                <c:v>24-12</c:v>
              </c:pt>
              <c:pt idx="8">
                <c:v>25-03</c:v>
              </c:pt>
              <c:pt idx="9">
                <c:v>25-07</c:v>
              </c:pt>
              <c:pt idx="10">
                <c:v>25-09</c:v>
              </c:pt>
              <c:pt idx="11">
                <c:v>26-01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3.8962</c:v>
              </c:pt>
              <c:pt idx="1">
                <c:v>3.7389</c:v>
              </c:pt>
              <c:pt idx="2">
                <c:v>3.6698</c:v>
              </c:pt>
              <c:pt idx="3">
                <c:v>3.5199</c:v>
              </c:pt>
              <c:pt idx="4">
                <c:v>2.974</c:v>
              </c:pt>
              <c:pt idx="5">
                <c:v>2.2402</c:v>
              </c:pt>
              <c:pt idx="6">
                <c:v>2.852</c:v>
              </c:pt>
              <c:pt idx="7">
                <c:v>2.2862</c:v>
              </c:pt>
              <c:pt idx="8">
                <c:v>2.4316</c:v>
              </c:pt>
              <c:pt idx="9">
                <c:v>2.2837</c:v>
              </c:pt>
              <c:pt idx="10">
                <c:v>2.5032</c:v>
              </c:pt>
              <c:pt idx="11">
                <c:v>2.3184</c:v>
              </c:pt>
              <c:pt idx="12">
                <c:v>2.1279</c:v>
              </c:pt>
            </c:numLit>
          </c:val>
        </c:ser>
        <c:ser>
          <c:idx val="2"/>
          <c:order val="2"/>
          <c:tx>
            <c:v>中债中短期票据到期收益率(A+):5年</c:v>
          </c:tx>
          <c:spPr>
            <a:ln xmlns:a="http://schemas.openxmlformats.org/drawingml/2006/main" w="19050">
              <a:solidFill>
                <a:srgbClr val="278A82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23-05</c:v>
              </c:pt>
              <c:pt idx="2">
                <c:v>23-08</c:v>
              </c:pt>
              <c:pt idx="3">
                <c:v>23-12</c:v>
              </c:pt>
              <c:pt idx="4">
                <c:v>24-03</c:v>
              </c:pt>
              <c:pt idx="5">
                <c:v>24-07</c:v>
              </c:pt>
              <c:pt idx="6">
                <c:v>24-10</c:v>
              </c:pt>
              <c:pt idx="7">
                <c:v>24-12</c:v>
              </c:pt>
              <c:pt idx="8">
                <c:v>25-03</c:v>
              </c:pt>
              <c:pt idx="9">
                <c:v>25-07</c:v>
              </c:pt>
              <c:pt idx="10">
                <c:v>25-09</c:v>
              </c:pt>
              <c:pt idx="11">
                <c:v>26-01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8.7362</c:v>
              </c:pt>
              <c:pt idx="1">
                <c:v>8.5689</c:v>
              </c:pt>
              <c:pt idx="2">
                <c:v>8.5198</c:v>
              </c:pt>
              <c:pt idx="3">
                <c:v>8.3199</c:v>
              </c:pt>
              <c:pt idx="4">
                <c:v>7.404</c:v>
              </c:pt>
              <c:pt idx="5">
                <c:v>5.6402</c:v>
              </c:pt>
              <c:pt idx="6">
                <c:v>6.352</c:v>
              </c:pt>
              <c:pt idx="7">
                <c:v>5.7862</c:v>
              </c:pt>
              <c:pt idx="8">
                <c:v>5.9716</c:v>
              </c:pt>
              <c:pt idx="9">
                <c:v>5.5437</c:v>
              </c:pt>
              <c:pt idx="10">
                <c:v>5.7332</c:v>
              </c:pt>
              <c:pt idx="11">
                <c:v>5.3884</c:v>
              </c:pt>
              <c:pt idx="12">
                <c:v>5.2179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9.6"/>
          <c:min val="0.9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88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54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5年（AAA）中票利差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23-06</c:v>
              </c:pt>
              <c:pt idx="2">
                <c:v>23-10</c:v>
              </c:pt>
              <c:pt idx="3">
                <c:v>23-12</c:v>
              </c:pt>
              <c:pt idx="4">
                <c:v>24-03</c:v>
              </c:pt>
              <c:pt idx="5">
                <c:v>24-07</c:v>
              </c:pt>
              <c:pt idx="6">
                <c:v>24-10</c:v>
              </c:pt>
              <c:pt idx="7">
                <c:v>24-12</c:v>
              </c:pt>
              <c:pt idx="8">
                <c:v>25-04</c:v>
              </c:pt>
              <c:pt idx="9">
                <c:v>25-08</c:v>
              </c:pt>
              <c:pt idx="10">
                <c:v>25-09</c:v>
              </c:pt>
              <c:pt idx="11">
                <c:v>26-01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0.5899000000000001</c:v>
              </c:pt>
              <c:pt idx="1">
                <c:v>0.6400000000000001</c:v>
              </c:pt>
              <c:pt idx="2">
                <c:v>0.6043999999999996</c:v>
              </c:pt>
              <c:pt idx="3">
                <c:v>0.5366999999999997</c:v>
              </c:pt>
              <c:pt idx="4">
                <c:v>0.4266000000000001</c:v>
              </c:pt>
              <c:pt idx="5">
                <c:v>0.2611999999999999</c:v>
              </c:pt>
              <c:pt idx="6">
                <c:v>0.6022999999999998</c:v>
              </c:pt>
              <c:pt idx="7">
                <c:v>0.45599999999999996</c:v>
              </c:pt>
              <c:pt idx="8">
                <c:v>0.5065000000000002</c:v>
              </c:pt>
              <c:pt idx="9">
                <c:v>0.4119999999999999</c:v>
              </c:pt>
              <c:pt idx="10">
                <c:v>0.5995999999999999</c:v>
              </c:pt>
              <c:pt idx="11">
                <c:v>0.39229999999999987</c:v>
              </c:pt>
              <c:pt idx="12">
                <c:v>0.3269000000000002</c:v>
              </c:pt>
            </c:numLit>
          </c:val>
        </c:ser>
        <c:ser>
          <c:idx val="1"/>
          <c:order val="1"/>
          <c:tx>
            <c:v>5年（AA）中票利差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23-06</c:v>
              </c:pt>
              <c:pt idx="2">
                <c:v>23-10</c:v>
              </c:pt>
              <c:pt idx="3">
                <c:v>23-12</c:v>
              </c:pt>
              <c:pt idx="4">
                <c:v>24-03</c:v>
              </c:pt>
              <c:pt idx="5">
                <c:v>24-07</c:v>
              </c:pt>
              <c:pt idx="6">
                <c:v>24-10</c:v>
              </c:pt>
              <c:pt idx="7">
                <c:v>24-12</c:v>
              </c:pt>
              <c:pt idx="8">
                <c:v>25-04</c:v>
              </c:pt>
              <c:pt idx="9">
                <c:v>25-08</c:v>
              </c:pt>
              <c:pt idx="10">
                <c:v>25-09</c:v>
              </c:pt>
              <c:pt idx="11">
                <c:v>26-01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1.2832</c:v>
              </c:pt>
              <c:pt idx="1">
                <c:v>1.3333</c:v>
              </c:pt>
              <c:pt idx="2">
                <c:v>1.2574999999999998</c:v>
              </c:pt>
              <c:pt idx="3">
                <c:v>1.1197999999999997</c:v>
              </c:pt>
              <c:pt idx="4">
                <c:v>0.7766000000000002</c:v>
              </c:pt>
              <c:pt idx="5">
                <c:v>0.3912000000000002</c:v>
              </c:pt>
              <c:pt idx="6">
                <c:v>1.0573</c:v>
              </c:pt>
              <c:pt idx="7">
                <c:v>0.871</c:v>
              </c:pt>
              <c:pt idx="8">
                <c:v>0.9015000000000002</c:v>
              </c:pt>
              <c:pt idx="9">
                <c:v>0.6919999999999997</c:v>
              </c:pt>
              <c:pt idx="10">
                <c:v>0.8996000000000002</c:v>
              </c:pt>
              <c:pt idx="11">
                <c:v>0.7423</c:v>
              </c:pt>
              <c:pt idx="12">
                <c:v>0.6069</c:v>
              </c:pt>
            </c:numLit>
          </c:val>
        </c:ser>
        <c:ser>
          <c:idx val="2"/>
          <c:order val="2"/>
          <c:tx>
            <c:v>5年（A+）中票利差</c:v>
          </c:tx>
          <c:spPr>
            <a:ln xmlns:a="http://schemas.openxmlformats.org/drawingml/2006/main" w="19050">
              <a:solidFill>
                <a:srgbClr val="278A82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23-06</c:v>
              </c:pt>
              <c:pt idx="2">
                <c:v>23-10</c:v>
              </c:pt>
              <c:pt idx="3">
                <c:v>23-12</c:v>
              </c:pt>
              <c:pt idx="4">
                <c:v>24-03</c:v>
              </c:pt>
              <c:pt idx="5">
                <c:v>24-07</c:v>
              </c:pt>
              <c:pt idx="6">
                <c:v>24-10</c:v>
              </c:pt>
              <c:pt idx="7">
                <c:v>24-12</c:v>
              </c:pt>
              <c:pt idx="8">
                <c:v>25-04</c:v>
              </c:pt>
              <c:pt idx="9">
                <c:v>25-08</c:v>
              </c:pt>
              <c:pt idx="10">
                <c:v>25-09</c:v>
              </c:pt>
              <c:pt idx="11">
                <c:v>26-01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6.123200000000001</c:v>
              </c:pt>
              <c:pt idx="1">
                <c:v>6.1633</c:v>
              </c:pt>
              <c:pt idx="2">
                <c:v>6.1075</c:v>
              </c:pt>
              <c:pt idx="3">
                <c:v>5.9198</c:v>
              </c:pt>
              <c:pt idx="4">
                <c:v>5.2066</c:v>
              </c:pt>
              <c:pt idx="5">
                <c:v>3.7912</c:v>
              </c:pt>
              <c:pt idx="6">
                <c:v>4.557300000000001</c:v>
              </c:pt>
              <c:pt idx="7">
                <c:v>4.371</c:v>
              </c:pt>
              <c:pt idx="8">
                <c:v>4.3465</c:v>
              </c:pt>
              <c:pt idx="9">
                <c:v>3.9219999999999997</c:v>
              </c:pt>
              <c:pt idx="10">
                <c:v>4.1296</c:v>
              </c:pt>
              <c:pt idx="11">
                <c:v>3.8122999999999996</c:v>
              </c:pt>
              <c:pt idx="12">
                <c:v>3.6969000000000003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6.95"/>
          <c:min val="-0.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1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88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55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3年AAA中票利率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23-07</c:v>
              </c:pt>
              <c:pt idx="2">
                <c:v>23-08</c:v>
              </c:pt>
              <c:pt idx="3">
                <c:v>23-11</c:v>
              </c:pt>
              <c:pt idx="4">
                <c:v>24-03</c:v>
              </c:pt>
              <c:pt idx="5">
                <c:v>24-07</c:v>
              </c:pt>
              <c:pt idx="6">
                <c:v>24-10</c:v>
              </c:pt>
              <c:pt idx="7">
                <c:v>24-12</c:v>
              </c:pt>
              <c:pt idx="8">
                <c:v>25-05</c:v>
              </c:pt>
              <c:pt idx="9">
                <c:v>25-06</c:v>
              </c:pt>
              <c:pt idx="10">
                <c:v>25-09</c:v>
              </c:pt>
              <c:pt idx="11">
                <c:v>25-12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2.9652</c:v>
              </c:pt>
              <c:pt idx="1">
                <c:v>2.7682</c:v>
              </c:pt>
              <c:pt idx="2">
                <c:v>2.6965</c:v>
              </c:pt>
              <c:pt idx="3">
                <c:v>2.9348</c:v>
              </c:pt>
              <c:pt idx="4">
                <c:v>2.5035</c:v>
              </c:pt>
              <c:pt idx="5">
                <c:v>2.0008</c:v>
              </c:pt>
              <c:pt idx="6">
                <c:v>2.2782</c:v>
              </c:pt>
              <c:pt idx="7">
                <c:v>1.7391</c:v>
              </c:pt>
              <c:pt idx="8">
                <c:v>1.8453</c:v>
              </c:pt>
              <c:pt idx="9">
                <c:v>1.8339</c:v>
              </c:pt>
              <c:pt idx="10">
                <c:v>2.0169</c:v>
              </c:pt>
              <c:pt idx="11">
                <c:v>1.891</c:v>
              </c:pt>
              <c:pt idx="12">
                <c:v>1.7187</c:v>
              </c:pt>
            </c:numLit>
          </c:val>
        </c:ser>
        <c:ser>
          <c:idx val="1"/>
          <c:order val="1"/>
          <c:tx>
            <c:v>AA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23-07</c:v>
              </c:pt>
              <c:pt idx="2">
                <c:v>23-08</c:v>
              </c:pt>
              <c:pt idx="3">
                <c:v>23-11</c:v>
              </c:pt>
              <c:pt idx="4">
                <c:v>24-03</c:v>
              </c:pt>
              <c:pt idx="5">
                <c:v>24-07</c:v>
              </c:pt>
              <c:pt idx="6">
                <c:v>24-10</c:v>
              </c:pt>
              <c:pt idx="7">
                <c:v>24-12</c:v>
              </c:pt>
              <c:pt idx="8">
                <c:v>25-05</c:v>
              </c:pt>
              <c:pt idx="9">
                <c:v>25-06</c:v>
              </c:pt>
              <c:pt idx="10">
                <c:v>25-09</c:v>
              </c:pt>
              <c:pt idx="11">
                <c:v>25-12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3.5738</c:v>
              </c:pt>
              <c:pt idx="1">
                <c:v>3.3765</c:v>
              </c:pt>
              <c:pt idx="2">
                <c:v>3.1646</c:v>
              </c:pt>
              <c:pt idx="3">
                <c:v>3.263</c:v>
              </c:pt>
              <c:pt idx="4">
                <c:v>2.7435</c:v>
              </c:pt>
              <c:pt idx="5">
                <c:v>2.1408</c:v>
              </c:pt>
              <c:pt idx="6">
                <c:v>2.5982</c:v>
              </c:pt>
              <c:pt idx="7">
                <c:v>2.0641</c:v>
              </c:pt>
              <c:pt idx="8">
                <c:v>2.1053</c:v>
              </c:pt>
              <c:pt idx="9">
                <c:v>2.0439</c:v>
              </c:pt>
              <c:pt idx="10">
                <c:v>2.1969</c:v>
              </c:pt>
              <c:pt idx="11">
                <c:v>2.151</c:v>
              </c:pt>
              <c:pt idx="12">
                <c:v>1.8687</c:v>
              </c:pt>
            </c:numLit>
          </c:val>
        </c:ser>
        <c:ser>
          <c:idx val="2"/>
          <c:order val="2"/>
          <c:tx>
            <c:v>A+</c:v>
          </c:tx>
          <c:spPr>
            <a:ln xmlns:a="http://schemas.openxmlformats.org/drawingml/2006/main" w="19050">
              <a:solidFill>
                <a:srgbClr val="278A82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23-07</c:v>
              </c:pt>
              <c:pt idx="2">
                <c:v>23-08</c:v>
              </c:pt>
              <c:pt idx="3">
                <c:v>23-11</c:v>
              </c:pt>
              <c:pt idx="4">
                <c:v>24-03</c:v>
              </c:pt>
              <c:pt idx="5">
                <c:v>24-07</c:v>
              </c:pt>
              <c:pt idx="6">
                <c:v>24-10</c:v>
              </c:pt>
              <c:pt idx="7">
                <c:v>24-12</c:v>
              </c:pt>
              <c:pt idx="8">
                <c:v>25-05</c:v>
              </c:pt>
              <c:pt idx="9">
                <c:v>25-06</c:v>
              </c:pt>
              <c:pt idx="10">
                <c:v>25-09</c:v>
              </c:pt>
              <c:pt idx="11">
                <c:v>25-12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8.4138</c:v>
              </c:pt>
              <c:pt idx="1">
                <c:v>8.2265</c:v>
              </c:pt>
              <c:pt idx="2">
                <c:v>8.0146</c:v>
              </c:pt>
              <c:pt idx="3">
                <c:v>8.123</c:v>
              </c:pt>
              <c:pt idx="4">
                <c:v>7.0035</c:v>
              </c:pt>
              <c:pt idx="5">
                <c:v>5.2908</c:v>
              </c:pt>
              <c:pt idx="6">
                <c:v>5.9282</c:v>
              </c:pt>
              <c:pt idx="7">
                <c:v>5.4441</c:v>
              </c:pt>
              <c:pt idx="8">
                <c:v>5.3503</c:v>
              </c:pt>
              <c:pt idx="9">
                <c:v>5.2039</c:v>
              </c:pt>
              <c:pt idx="10">
                <c:v>5.2169</c:v>
              </c:pt>
              <c:pt idx="11">
                <c:v>5.061</c:v>
              </c:pt>
              <c:pt idx="12">
                <c:v>4.7887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9.3"/>
          <c:min val="0.8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88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56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3年AAA利差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23-05</c:v>
              </c:pt>
              <c:pt idx="2">
                <c:v>23-08</c:v>
              </c:pt>
              <c:pt idx="3">
                <c:v>23-11</c:v>
              </c:pt>
              <c:pt idx="4">
                <c:v>24-03</c:v>
              </c:pt>
              <c:pt idx="5">
                <c:v>24-07</c:v>
              </c:pt>
              <c:pt idx="6">
                <c:v>24-09</c:v>
              </c:pt>
              <c:pt idx="7">
                <c:v>25-02</c:v>
              </c:pt>
              <c:pt idx="8">
                <c:v>25-03</c:v>
              </c:pt>
              <c:pt idx="9">
                <c:v>25-06</c:v>
              </c:pt>
              <c:pt idx="10">
                <c:v>25-11</c:v>
              </c:pt>
              <c:pt idx="11">
                <c:v>25-12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0.5150999999999999</c:v>
              </c:pt>
              <c:pt idx="1">
                <c:v>0.6288</c:v>
              </c:pt>
              <c:pt idx="2">
                <c:v>0.4750000000000001</c:v>
              </c:pt>
              <c:pt idx="3">
                <c:v>0.4626999999999999</c:v>
              </c:pt>
              <c:pt idx="4">
                <c:v>0.472</c:v>
              </c:pt>
              <c:pt idx="5">
                <c:v>0.2946</c:v>
              </c:pt>
              <c:pt idx="6">
                <c:v>0.7601999999999998</c:v>
              </c:pt>
              <c:pt idx="7">
                <c:v>0.562</c:v>
              </c:pt>
              <c:pt idx="8">
                <c:v>0.40449999999999986</c:v>
              </c:pt>
              <c:pt idx="9">
                <c:v>0.43800000000000017</c:v>
              </c:pt>
              <c:pt idx="10">
                <c:v>0.48509999999999986</c:v>
              </c:pt>
              <c:pt idx="11">
                <c:v>0.508</c:v>
              </c:pt>
              <c:pt idx="12">
                <c:v>0.379</c:v>
              </c:pt>
            </c:numLit>
          </c:val>
        </c:ser>
        <c:ser>
          <c:idx val="1"/>
          <c:order val="1"/>
          <c:tx>
            <c:v>AA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23-05</c:v>
              </c:pt>
              <c:pt idx="2">
                <c:v>23-08</c:v>
              </c:pt>
              <c:pt idx="3">
                <c:v>23-11</c:v>
              </c:pt>
              <c:pt idx="4">
                <c:v>24-03</c:v>
              </c:pt>
              <c:pt idx="5">
                <c:v>24-07</c:v>
              </c:pt>
              <c:pt idx="6">
                <c:v>24-09</c:v>
              </c:pt>
              <c:pt idx="7">
                <c:v>25-02</c:v>
              </c:pt>
              <c:pt idx="8">
                <c:v>25-03</c:v>
              </c:pt>
              <c:pt idx="9">
                <c:v>25-06</c:v>
              </c:pt>
              <c:pt idx="10">
                <c:v>25-11</c:v>
              </c:pt>
              <c:pt idx="11">
                <c:v>25-12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1.1237</c:v>
              </c:pt>
              <c:pt idx="1">
                <c:v>1.2172</c:v>
              </c:pt>
              <c:pt idx="2">
                <c:v>0.9431000000000003</c:v>
              </c:pt>
              <c:pt idx="3">
                <c:v>0.7908999999999997</c:v>
              </c:pt>
              <c:pt idx="4">
                <c:v>0.7120000000000002</c:v>
              </c:pt>
              <c:pt idx="5">
                <c:v>0.4346000000000001</c:v>
              </c:pt>
              <c:pt idx="6">
                <c:v>0.9802</c:v>
              </c:pt>
              <c:pt idx="7">
                <c:v>0.8070000000000002</c:v>
              </c:pt>
              <c:pt idx="8">
                <c:v>0.6245</c:v>
              </c:pt>
              <c:pt idx="9">
                <c:v>0.6479999999999999</c:v>
              </c:pt>
              <c:pt idx="10">
                <c:v>0.6651</c:v>
              </c:pt>
              <c:pt idx="11">
                <c:v>0.7679999999999998</c:v>
              </c:pt>
              <c:pt idx="12">
                <c:v>0.5290000000000001</c:v>
              </c:pt>
            </c:numLit>
          </c:val>
        </c:ser>
        <c:ser>
          <c:idx val="2"/>
          <c:order val="2"/>
          <c:tx>
            <c:v>A+</c:v>
          </c:tx>
          <c:spPr>
            <a:ln xmlns:a="http://schemas.openxmlformats.org/drawingml/2006/main" w="19050">
              <a:solidFill>
                <a:srgbClr val="278A82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23-05</c:v>
              </c:pt>
              <c:pt idx="2">
                <c:v>23-08</c:v>
              </c:pt>
              <c:pt idx="3">
                <c:v>23-11</c:v>
              </c:pt>
              <c:pt idx="4">
                <c:v>24-03</c:v>
              </c:pt>
              <c:pt idx="5">
                <c:v>24-07</c:v>
              </c:pt>
              <c:pt idx="6">
                <c:v>24-09</c:v>
              </c:pt>
              <c:pt idx="7">
                <c:v>25-02</c:v>
              </c:pt>
              <c:pt idx="8">
                <c:v>25-03</c:v>
              </c:pt>
              <c:pt idx="9">
                <c:v>25-06</c:v>
              </c:pt>
              <c:pt idx="10">
                <c:v>25-11</c:v>
              </c:pt>
              <c:pt idx="11">
                <c:v>25-12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5.9637</c:v>
              </c:pt>
              <c:pt idx="1">
                <c:v>6.0472</c:v>
              </c:pt>
              <c:pt idx="2">
                <c:v>5.7931</c:v>
              </c:pt>
              <c:pt idx="3">
                <c:v>5.650899999999999</c:v>
              </c:pt>
              <c:pt idx="4">
                <c:v>4.9719999999999995</c:v>
              </c:pt>
              <c:pt idx="5">
                <c:v>3.5846</c:v>
              </c:pt>
              <c:pt idx="6">
                <c:v>4.1502</c:v>
              </c:pt>
              <c:pt idx="7">
                <c:v>4.037</c:v>
              </c:pt>
              <c:pt idx="8">
                <c:v>3.9595000000000002</c:v>
              </c:pt>
              <c:pt idx="9">
                <c:v>3.808</c:v>
              </c:pt>
              <c:pt idx="10">
                <c:v>3.6151</c:v>
              </c:pt>
              <c:pt idx="11">
                <c:v>3.678</c:v>
              </c:pt>
              <c:pt idx="12">
                <c:v>3.4490000000000007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6.8"/>
          <c:min val="-0.4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1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88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57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上证综合指数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7"/>
              <c:pt idx="0">
                <c:v>26-01</c:v>
              </c:pt>
              <c:pt idx="1">
                <c:v>26-02</c:v>
              </c:pt>
              <c:pt idx="2">
                <c:v>26-03</c:v>
              </c:pt>
              <c:pt idx="3">
                <c:v>26-04</c:v>
              </c:pt>
              <c:pt idx="4">
                <c:v>26-05</c:v>
              </c:pt>
              <c:pt idx="5">
                <c:v>26-06</c:v>
              </c:pt>
              <c:pt idx="6">
                <c:v>26-07</c:v>
              </c:pt>
            </c:strLit>
          </c:cat>
          <c:val>
            <c:numLit>
              <c:formatCode>0.0</c:formatCode>
              <c:ptCount val="7"/>
              <c:pt idx="0">
                <c:v>102.35</c:v>
              </c:pt>
              <c:pt idx="1">
                <c:v>103.47</c:v>
              </c:pt>
              <c:pt idx="2">
                <c:v>96.73</c:v>
              </c:pt>
              <c:pt idx="3">
                <c:v>102.21</c:v>
              </c:pt>
              <c:pt idx="4">
                <c:v>101.12</c:v>
              </c:pt>
              <c:pt idx="5">
                <c:v>101.76</c:v>
              </c:pt>
              <c:pt idx="6">
                <c:v>94.35</c:v>
              </c:pt>
            </c:numLit>
          </c:val>
        </c:ser>
        <c:ser>
          <c:idx val="1"/>
          <c:order val="1"/>
          <c:tx>
            <c:v>沪深300指数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7"/>
              <c:pt idx="0">
                <c:v>26-01</c:v>
              </c:pt>
              <c:pt idx="1">
                <c:v>26-02</c:v>
              </c:pt>
              <c:pt idx="2">
                <c:v>26-03</c:v>
              </c:pt>
              <c:pt idx="3">
                <c:v>26-04</c:v>
              </c:pt>
              <c:pt idx="4">
                <c:v>26-05</c:v>
              </c:pt>
              <c:pt idx="5">
                <c:v>26-06</c:v>
              </c:pt>
              <c:pt idx="6">
                <c:v>26-07</c:v>
              </c:pt>
            </c:strLit>
          </c:cat>
          <c:val>
            <c:numLit>
              <c:formatCode>0.0</c:formatCode>
              <c:ptCount val="7"/>
              <c:pt idx="0">
                <c:v>99.76</c:v>
              </c:pt>
              <c:pt idx="1">
                <c:v>99.85</c:v>
              </c:pt>
              <c:pt idx="2">
                <c:v>94.33</c:v>
              </c:pt>
              <c:pt idx="3">
                <c:v>101.9</c:v>
              </c:pt>
              <c:pt idx="4">
                <c:v>103.7</c:v>
              </c:pt>
              <c:pt idx="5">
                <c:v>105.55</c:v>
              </c:pt>
              <c:pt idx="6">
                <c:v>97.47</c:v>
              </c:pt>
            </c:numLit>
          </c:val>
        </c:ser>
        <c:ser>
          <c:idx val="2"/>
          <c:order val="2"/>
          <c:tx>
            <c:v>中证500指数</c:v>
          </c:tx>
          <c:spPr>
            <a:ln xmlns:a="http://schemas.openxmlformats.org/drawingml/2006/main" w="19050">
              <a:solidFill>
                <a:srgbClr val="278A82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7"/>
              <c:pt idx="0">
                <c:v>26-01</c:v>
              </c:pt>
              <c:pt idx="1">
                <c:v>26-02</c:v>
              </c:pt>
              <c:pt idx="2">
                <c:v>26-03</c:v>
              </c:pt>
              <c:pt idx="3">
                <c:v>26-04</c:v>
              </c:pt>
              <c:pt idx="4">
                <c:v>26-05</c:v>
              </c:pt>
              <c:pt idx="5">
                <c:v>26-06</c:v>
              </c:pt>
              <c:pt idx="6">
                <c:v>26-07</c:v>
              </c:pt>
            </c:strLit>
          </c:cat>
          <c:val>
            <c:numLit>
              <c:formatCode>0.0</c:formatCode>
              <c:ptCount val="7"/>
              <c:pt idx="0">
                <c:v>109.4</c:v>
              </c:pt>
              <c:pt idx="1">
                <c:v>113.16</c:v>
              </c:pt>
              <c:pt idx="2">
                <c:v>99.56</c:v>
              </c:pt>
              <c:pt idx="3">
                <c:v>109.13</c:v>
              </c:pt>
              <c:pt idx="4">
                <c:v>109.26</c:v>
              </c:pt>
              <c:pt idx="5">
                <c:v>118.04</c:v>
              </c:pt>
              <c:pt idx="6">
                <c:v>96.86</c:v>
              </c:pt>
            </c:numLit>
          </c:val>
        </c:ser>
        <c:ser>
          <c:idx val="3"/>
          <c:order val="3"/>
          <c:tx>
            <c:v>创业板指数</c:v>
          </c:tx>
          <c:spPr>
            <a:ln xmlns:a="http://schemas.openxmlformats.org/drawingml/2006/main" w="19050">
              <a:solidFill>
                <a:srgbClr val="C68B2C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7"/>
              <c:pt idx="0">
                <c:v>26-01</c:v>
              </c:pt>
              <c:pt idx="1">
                <c:v>26-02</c:v>
              </c:pt>
              <c:pt idx="2">
                <c:v>26-03</c:v>
              </c:pt>
              <c:pt idx="3">
                <c:v>26-04</c:v>
              </c:pt>
              <c:pt idx="4">
                <c:v>26-05</c:v>
              </c:pt>
              <c:pt idx="5">
                <c:v>26-06</c:v>
              </c:pt>
              <c:pt idx="6">
                <c:v>26-07</c:v>
              </c:pt>
            </c:strLit>
          </c:cat>
          <c:val>
            <c:numLit>
              <c:formatCode>0.0</c:formatCode>
              <c:ptCount val="7"/>
              <c:pt idx="0">
                <c:v>101.57</c:v>
              </c:pt>
              <c:pt idx="1">
                <c:v>100.48</c:v>
              </c:pt>
              <c:pt idx="2">
                <c:v>96.67</c:v>
              </c:pt>
              <c:pt idx="3">
                <c:v>111.61</c:v>
              </c:pt>
              <c:pt idx="4">
                <c:v>122.56</c:v>
              </c:pt>
              <c:pt idx="5">
                <c:v>131.81</c:v>
              </c:pt>
              <c:pt idx="6">
                <c:v>104.51</c:v>
              </c:pt>
            </c:numLit>
          </c:val>
        </c:ser>
        <c:ser>
          <c:idx val="4"/>
          <c:order val="4"/>
          <c:tx>
            <c:v>上证50指数</c:v>
          </c:tx>
          <c:spPr>
            <a:ln xmlns:a="http://schemas.openxmlformats.org/drawingml/2006/main" w="19050">
              <a:solidFill>
                <a:srgbClr val="7569A6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7"/>
              <c:pt idx="0">
                <c:v>26-01</c:v>
              </c:pt>
              <c:pt idx="1">
                <c:v>26-02</c:v>
              </c:pt>
              <c:pt idx="2">
                <c:v>26-03</c:v>
              </c:pt>
              <c:pt idx="3">
                <c:v>26-04</c:v>
              </c:pt>
              <c:pt idx="4">
                <c:v>26-05</c:v>
              </c:pt>
              <c:pt idx="5">
                <c:v>26-06</c:v>
              </c:pt>
              <c:pt idx="6">
                <c:v>26-07</c:v>
              </c:pt>
            </c:strLit>
          </c:cat>
          <c:val>
            <c:numLit>
              <c:formatCode>0.0</c:formatCode>
              <c:ptCount val="7"/>
              <c:pt idx="0">
                <c:v>98.93</c:v>
              </c:pt>
              <c:pt idx="1">
                <c:v>98.05</c:v>
              </c:pt>
              <c:pt idx="2">
                <c:v>91.17</c:v>
              </c:pt>
              <c:pt idx="3">
                <c:v>96.31</c:v>
              </c:pt>
              <c:pt idx="4">
                <c:v>94.24</c:v>
              </c:pt>
              <c:pt idx="5">
                <c:v>96.44</c:v>
              </c:pt>
              <c:pt idx="6">
                <c:v>93.97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137"/>
          <c:min val="86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1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88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58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金融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23-07</c:v>
              </c:pt>
              <c:pt idx="2">
                <c:v>23-08</c:v>
              </c:pt>
              <c:pt idx="3">
                <c:v>24-01</c:v>
              </c:pt>
              <c:pt idx="4">
                <c:v>24-02</c:v>
              </c:pt>
              <c:pt idx="5">
                <c:v>24-07</c:v>
              </c:pt>
              <c:pt idx="6">
                <c:v>24-09</c:v>
              </c:pt>
              <c:pt idx="7">
                <c:v>25-01</c:v>
              </c:pt>
              <c:pt idx="8">
                <c:v>25-04</c:v>
              </c:pt>
              <c:pt idx="9">
                <c:v>25-08</c:v>
              </c:pt>
              <c:pt idx="10">
                <c:v>25-10</c:v>
              </c:pt>
              <c:pt idx="11">
                <c:v>26-02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103.57307974715413</c:v>
              </c:pt>
              <c:pt idx="1">
                <c:v>111.39933741380185</c:v>
              </c:pt>
              <c:pt idx="2">
                <c:v>104.6924132455253</c:v>
              </c:pt>
              <c:pt idx="3">
                <c:v>96.54827057183903</c:v>
              </c:pt>
              <c:pt idx="4">
                <c:v>101.43287010340464</c:v>
              </c:pt>
              <c:pt idx="5">
                <c:v>102.97033391506704</c:v>
              </c:pt>
              <c:pt idx="6">
                <c:v>125.45242576431302</c:v>
              </c:pt>
              <c:pt idx="7">
                <c:v>124.69344272035528</c:v>
              </c:pt>
              <c:pt idx="8">
                <c:v>123.38664045373515</c:v>
              </c:pt>
              <c:pt idx="9">
                <c:v>145.68530356152328</c:v>
              </c:pt>
              <c:pt idx="10">
                <c:v>141.32541847334153</c:v>
              </c:pt>
              <c:pt idx="11">
                <c:v>136.83198511326418</c:v>
              </c:pt>
              <c:pt idx="12">
                <c:v>133.31231657612528</c:v>
              </c:pt>
            </c:numLit>
          </c:val>
        </c:ser>
        <c:ser>
          <c:idx val="1"/>
          <c:order val="1"/>
          <c:tx>
            <c:v>周期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23-07</c:v>
              </c:pt>
              <c:pt idx="2">
                <c:v>23-08</c:v>
              </c:pt>
              <c:pt idx="3">
                <c:v>24-01</c:v>
              </c:pt>
              <c:pt idx="4">
                <c:v>24-02</c:v>
              </c:pt>
              <c:pt idx="5">
                <c:v>24-07</c:v>
              </c:pt>
              <c:pt idx="6">
                <c:v>24-09</c:v>
              </c:pt>
              <c:pt idx="7">
                <c:v>25-01</c:v>
              </c:pt>
              <c:pt idx="8">
                <c:v>25-04</c:v>
              </c:pt>
              <c:pt idx="9">
                <c:v>25-08</c:v>
              </c:pt>
              <c:pt idx="10">
                <c:v>25-10</c:v>
              </c:pt>
              <c:pt idx="11">
                <c:v>26-02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101.65704749092284</c:v>
              </c:pt>
              <c:pt idx="1">
                <c:v>105.99481160389699</c:v>
              </c:pt>
              <c:pt idx="2">
                <c:v>99.71165084804392</c:v>
              </c:pt>
              <c:pt idx="3">
                <c:v>86.63658430129055</c:v>
              </c:pt>
              <c:pt idx="4">
                <c:v>94.75442707931204</c:v>
              </c:pt>
              <c:pt idx="5">
                <c:v>94.1223726366527</c:v>
              </c:pt>
              <c:pt idx="6">
                <c:v>107.33075646727089</c:v>
              </c:pt>
              <c:pt idx="7">
                <c:v>104.25249681984573</c:v>
              </c:pt>
              <c:pt idx="8">
                <c:v>105.77897561946857</c:v>
              </c:pt>
              <c:pt idx="9">
                <c:v>127.38608120692143</c:v>
              </c:pt>
              <c:pt idx="10">
                <c:v>135.62661244027075</c:v>
              </c:pt>
              <c:pt idx="11">
                <c:v>162.346686002262</c:v>
              </c:pt>
              <c:pt idx="12">
                <c:v>152.288800830305</c:v>
              </c:pt>
            </c:numLit>
          </c:val>
        </c:ser>
        <c:ser>
          <c:idx val="2"/>
          <c:order val="2"/>
          <c:tx>
            <c:v>消费</c:v>
          </c:tx>
          <c:spPr>
            <a:ln xmlns:a="http://schemas.openxmlformats.org/drawingml/2006/main" w="19050">
              <a:solidFill>
                <a:srgbClr val="278A82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23-07</c:v>
              </c:pt>
              <c:pt idx="2">
                <c:v>23-08</c:v>
              </c:pt>
              <c:pt idx="3">
                <c:v>24-01</c:v>
              </c:pt>
              <c:pt idx="4">
                <c:v>24-02</c:v>
              </c:pt>
              <c:pt idx="5">
                <c:v>24-07</c:v>
              </c:pt>
              <c:pt idx="6">
                <c:v>24-09</c:v>
              </c:pt>
              <c:pt idx="7">
                <c:v>25-01</c:v>
              </c:pt>
              <c:pt idx="8">
                <c:v>25-04</c:v>
              </c:pt>
              <c:pt idx="9">
                <c:v>25-08</c:v>
              </c:pt>
              <c:pt idx="10">
                <c:v>25-10</c:v>
              </c:pt>
              <c:pt idx="11">
                <c:v>26-02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102.24424871778821</c:v>
              </c:pt>
              <c:pt idx="1">
                <c:v>101.25771896455947</c:v>
              </c:pt>
              <c:pt idx="2">
                <c:v>95.80607299932323</c:v>
              </c:pt>
              <c:pt idx="3">
                <c:v>81.23213713403932</c:v>
              </c:pt>
              <c:pt idx="4">
                <c:v>87.9116082332078</c:v>
              </c:pt>
              <c:pt idx="5">
                <c:v>79.10847212499203</c:v>
              </c:pt>
              <c:pt idx="6">
                <c:v>94.39086735499176</c:v>
              </c:pt>
              <c:pt idx="7">
                <c:v>86.13918154092693</c:v>
              </c:pt>
              <c:pt idx="8">
                <c:v>89.27561507167053</c:v>
              </c:pt>
              <c:pt idx="9">
                <c:v>101.16075888858903</c:v>
              </c:pt>
              <c:pt idx="10">
                <c:v>98.60569020906094</c:v>
              </c:pt>
              <c:pt idx="11">
                <c:v>98.01142360120325</c:v>
              </c:pt>
              <c:pt idx="12">
                <c:v>95.21940398245883</c:v>
              </c:pt>
            </c:numLit>
          </c:val>
        </c:ser>
        <c:ser>
          <c:idx val="3"/>
          <c:order val="3"/>
          <c:tx>
            <c:v>成长</c:v>
          </c:tx>
          <c:spPr>
            <a:ln xmlns:a="http://schemas.openxmlformats.org/drawingml/2006/main" w="19050">
              <a:solidFill>
                <a:srgbClr val="C68B2C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23-07</c:v>
              </c:pt>
              <c:pt idx="2">
                <c:v>23-08</c:v>
              </c:pt>
              <c:pt idx="3">
                <c:v>24-01</c:v>
              </c:pt>
              <c:pt idx="4">
                <c:v>24-02</c:v>
              </c:pt>
              <c:pt idx="5">
                <c:v>24-07</c:v>
              </c:pt>
              <c:pt idx="6">
                <c:v>24-09</c:v>
              </c:pt>
              <c:pt idx="7">
                <c:v>25-01</c:v>
              </c:pt>
              <c:pt idx="8">
                <c:v>25-04</c:v>
              </c:pt>
              <c:pt idx="9">
                <c:v>25-08</c:v>
              </c:pt>
              <c:pt idx="10">
                <c:v>25-10</c:v>
              </c:pt>
              <c:pt idx="11">
                <c:v>26-02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107.6038386426281</c:v>
              </c:pt>
              <c:pt idx="1">
                <c:v>104.92608440286027</c:v>
              </c:pt>
              <c:pt idx="2">
                <c:v>99.19824090785978</c:v>
              </c:pt>
              <c:pt idx="3">
                <c:v>74.42092072101137</c:v>
              </c:pt>
              <c:pt idx="4">
                <c:v>85.00493298151035</c:v>
              </c:pt>
              <c:pt idx="5">
                <c:v>79.81305772157064</c:v>
              </c:pt>
              <c:pt idx="6">
                <c:v>93.60045833456253</c:v>
              </c:pt>
              <c:pt idx="7">
                <c:v>98.29313894391476</c:v>
              </c:pt>
              <c:pt idx="8">
                <c:v>98.14811835397138</c:v>
              </c:pt>
              <c:pt idx="9">
                <c:v>135.42709564346404</c:v>
              </c:pt>
              <c:pt idx="10">
                <c:v>142.2630606970197</c:v>
              </c:pt>
              <c:pt idx="11">
                <c:v>160.32115728982538</c:v>
              </c:pt>
              <c:pt idx="12">
                <c:v>159.78862936634772</c:v>
              </c:pt>
            </c:numLit>
          </c:val>
        </c:ser>
        <c:ser>
          <c:idx val="4"/>
          <c:order val="4"/>
          <c:tx>
            <c:v>稳定</c:v>
          </c:tx>
          <c:spPr>
            <a:ln xmlns:a="http://schemas.openxmlformats.org/drawingml/2006/main" w="19050">
              <a:solidFill>
                <a:srgbClr val="7569A6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23-07</c:v>
              </c:pt>
              <c:pt idx="2">
                <c:v>23-08</c:v>
              </c:pt>
              <c:pt idx="3">
                <c:v>24-01</c:v>
              </c:pt>
              <c:pt idx="4">
                <c:v>24-02</c:v>
              </c:pt>
              <c:pt idx="5">
                <c:v>24-07</c:v>
              </c:pt>
              <c:pt idx="6">
                <c:v>24-09</c:v>
              </c:pt>
              <c:pt idx="7">
                <c:v>25-01</c:v>
              </c:pt>
              <c:pt idx="8">
                <c:v>25-04</c:v>
              </c:pt>
              <c:pt idx="9">
                <c:v>25-08</c:v>
              </c:pt>
              <c:pt idx="10">
                <c:v>25-10</c:v>
              </c:pt>
              <c:pt idx="11">
                <c:v>26-02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114.28216074056999</c:v>
              </c:pt>
              <c:pt idx="1">
                <c:v>113.0491972831275</c:v>
              </c:pt>
              <c:pt idx="2">
                <c:v>106.53090487626466</c:v>
              </c:pt>
              <c:pt idx="3">
                <c:v>102.74999320882492</c:v>
              </c:pt>
              <c:pt idx="4">
                <c:v>105.63857065387428</c:v>
              </c:pt>
              <c:pt idx="5">
                <c:v>113.36616707095098</c:v>
              </c:pt>
              <c:pt idx="6">
                <c:v>120.08186836791441</c:v>
              </c:pt>
              <c:pt idx="7">
                <c:v>113.85474934528015</c:v>
              </c:pt>
              <c:pt idx="8">
                <c:v>115.83937814972153</c:v>
              </c:pt>
              <c:pt idx="9">
                <c:v>122.02461926661316</c:v>
              </c:pt>
              <c:pt idx="10">
                <c:v>124.38739678671757</c:v>
              </c:pt>
              <c:pt idx="11">
                <c:v>125.49057737059749</c:v>
              </c:pt>
              <c:pt idx="12">
                <c:v>123.913922109751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173.5"/>
          <c:min val="63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88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59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中间价:美元兑人民币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7"/>
              <c:pt idx="0">
                <c:v>26-01</c:v>
              </c:pt>
              <c:pt idx="1">
                <c:v>26-02</c:v>
              </c:pt>
              <c:pt idx="2">
                <c:v>26-03</c:v>
              </c:pt>
              <c:pt idx="3">
                <c:v>26-04</c:v>
              </c:pt>
              <c:pt idx="4">
                <c:v>26-05</c:v>
              </c:pt>
              <c:pt idx="5">
                <c:v>26-06</c:v>
              </c:pt>
              <c:pt idx="6">
                <c:v>26-07</c:v>
              </c:pt>
            </c:strLit>
          </c:cat>
          <c:val>
            <c:numLit>
              <c:formatCode>0.0</c:formatCode>
              <c:ptCount val="7"/>
              <c:pt idx="0">
                <c:v>99.21</c:v>
              </c:pt>
              <c:pt idx="1">
                <c:v>98.57</c:v>
              </c:pt>
              <c:pt idx="2">
                <c:v>98.52</c:v>
              </c:pt>
              <c:pt idx="3">
                <c:v>97.72</c:v>
              </c:pt>
              <c:pt idx="4">
                <c:v>97.08</c:v>
              </c:pt>
              <c:pt idx="5">
                <c:v>96.98</c:v>
              </c:pt>
              <c:pt idx="6">
                <c:v>96.73</c:v>
              </c:pt>
            </c:numLit>
          </c:val>
        </c:ser>
        <c:ser>
          <c:idx val="1"/>
          <c:order val="1"/>
          <c:tx>
            <c:v>人民币指数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7"/>
              <c:pt idx="0">
                <c:v>26-01</c:v>
              </c:pt>
              <c:pt idx="1">
                <c:v>26-02</c:v>
              </c:pt>
              <c:pt idx="2">
                <c:v>26-03</c:v>
              </c:pt>
              <c:pt idx="3">
                <c:v>26-04</c:v>
              </c:pt>
              <c:pt idx="4">
                <c:v>26-05</c:v>
              </c:pt>
              <c:pt idx="5">
                <c:v>26-06</c:v>
              </c:pt>
              <c:pt idx="6">
                <c:v>26-07</c:v>
              </c:pt>
            </c:strLit>
          </c:cat>
          <c:val>
            <c:numLit>
              <c:formatCode>0.0</c:formatCode>
              <c:ptCount val="7"/>
              <c:pt idx="0">
                <c:v>98.43</c:v>
              </c:pt>
              <c:pt idx="1">
                <c:v>100.04</c:v>
              </c:pt>
              <c:pt idx="2">
                <c:v>102.36</c:v>
              </c:pt>
              <c:pt idx="3">
                <c:v>101.65</c:v>
              </c:pt>
              <c:pt idx="4">
                <c:v>102.15</c:v>
              </c:pt>
              <c:pt idx="5">
                <c:v>104.11</c:v>
              </c:pt>
              <c:pt idx="6">
                <c:v>103.94</c:v>
              </c:pt>
            </c:numLit>
          </c:val>
        </c:ser>
        <c:ser>
          <c:idx val="2"/>
          <c:order val="2"/>
          <c:tx>
            <c:v>美元指数</c:v>
          </c:tx>
          <c:spPr>
            <a:ln xmlns:a="http://schemas.openxmlformats.org/drawingml/2006/main" w="19050">
              <a:solidFill>
                <a:srgbClr val="278A82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7"/>
              <c:pt idx="0">
                <c:v>26-01</c:v>
              </c:pt>
              <c:pt idx="1">
                <c:v>26-02</c:v>
              </c:pt>
              <c:pt idx="2">
                <c:v>26-03</c:v>
              </c:pt>
              <c:pt idx="3">
                <c:v>26-04</c:v>
              </c:pt>
              <c:pt idx="4">
                <c:v>26-05</c:v>
              </c:pt>
              <c:pt idx="5">
                <c:v>26-06</c:v>
              </c:pt>
              <c:pt idx="6">
                <c:v>26-07</c:v>
              </c:pt>
            </c:strLit>
          </c:cat>
          <c:val>
            <c:numLit>
              <c:formatCode>0.0</c:formatCode>
              <c:ptCount val="7"/>
              <c:pt idx="0">
                <c:v>98.85</c:v>
              </c:pt>
              <c:pt idx="1">
                <c:v>99.38</c:v>
              </c:pt>
              <c:pt idx="2">
                <c:v>101.66</c:v>
              </c:pt>
              <c:pt idx="3">
                <c:v>99.85</c:v>
              </c:pt>
              <c:pt idx="4">
                <c:v>100.69</c:v>
              </c:pt>
              <c:pt idx="5">
                <c:v>102.99</c:v>
              </c:pt>
              <c:pt idx="6">
                <c:v>102.56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105.05"/>
          <c:min val="95.8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88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6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固定资产投资累计同比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24-03</c:v>
              </c:pt>
              <c:pt idx="2">
                <c:v>24-06</c:v>
              </c:pt>
              <c:pt idx="3">
                <c:v>24-08</c:v>
              </c:pt>
              <c:pt idx="4">
                <c:v>24-10</c:v>
              </c:pt>
              <c:pt idx="5">
                <c:v>24-12</c:v>
              </c:pt>
              <c:pt idx="6">
                <c:v>25-03</c:v>
              </c:pt>
              <c:pt idx="7">
                <c:v>25-05</c:v>
              </c:pt>
              <c:pt idx="8">
                <c:v>25-09</c:v>
              </c:pt>
              <c:pt idx="9">
                <c:v>25-10</c:v>
              </c:pt>
              <c:pt idx="10">
                <c:v>25-12</c:v>
              </c:pt>
              <c:pt idx="11">
                <c:v>26-03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4.2</c:v>
              </c:pt>
              <c:pt idx="1">
                <c:v>4.5</c:v>
              </c:pt>
              <c:pt idx="2">
                <c:v>3.9</c:v>
              </c:pt>
              <c:pt idx="3">
                <c:v>3.4</c:v>
              </c:pt>
              <c:pt idx="4">
                <c:v>3.4</c:v>
              </c:pt>
              <c:pt idx="5">
                <c:v>3.2</c:v>
              </c:pt>
              <c:pt idx="6">
                <c:v>4.2</c:v>
              </c:pt>
              <c:pt idx="7">
                <c:v>3.7</c:v>
              </c:pt>
              <c:pt idx="8">
                <c:v>-0.5</c:v>
              </c:pt>
              <c:pt idx="9">
                <c:v>-1.7</c:v>
              </c:pt>
              <c:pt idx="10">
                <c:v>-3.8</c:v>
              </c:pt>
              <c:pt idx="11">
                <c:v>1.7</c:v>
              </c:pt>
              <c:pt idx="12">
                <c:v>-5.7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6"/>
          <c:min val="-7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.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60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离岸美元兑人民币汇率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24-01</c:v>
              </c:pt>
              <c:pt idx="1">
                <c:v>24-03</c:v>
              </c:pt>
              <c:pt idx="2">
                <c:v>24-06</c:v>
              </c:pt>
              <c:pt idx="3">
                <c:v>24-07</c:v>
              </c:pt>
              <c:pt idx="4">
                <c:v>24-09</c:v>
              </c:pt>
              <c:pt idx="5">
                <c:v>24-12</c:v>
              </c:pt>
              <c:pt idx="6">
                <c:v>25-04</c:v>
              </c:pt>
              <c:pt idx="7">
                <c:v>25-07</c:v>
              </c:pt>
              <c:pt idx="8">
                <c:v>25-08</c:v>
              </c:pt>
              <c:pt idx="9">
                <c:v>25-12</c:v>
              </c:pt>
              <c:pt idx="10">
                <c:v>26-02</c:v>
              </c:pt>
              <c:pt idx="11">
                <c:v>26-05</c:v>
              </c:pt>
              <c:pt idx="12">
                <c:v>26-07</c:v>
              </c:pt>
            </c:strLit>
          </c:cat>
          <c:val>
            <c:numLit>
              <c:formatCode>0.0</c:formatCode>
              <c:ptCount val="13"/>
              <c:pt idx="0">
                <c:v>7.1864</c:v>
              </c:pt>
              <c:pt idx="1">
                <c:v>7.2575</c:v>
              </c:pt>
              <c:pt idx="2">
                <c:v>7.2996</c:v>
              </c:pt>
              <c:pt idx="3">
                <c:v>7.2266</c:v>
              </c:pt>
              <c:pt idx="4">
                <c:v>7.0066</c:v>
              </c:pt>
              <c:pt idx="5">
                <c:v>7.3371</c:v>
              </c:pt>
              <c:pt idx="6">
                <c:v>7.2688</c:v>
              </c:pt>
              <c:pt idx="7">
                <c:v>7.2096</c:v>
              </c:pt>
              <c:pt idx="8">
                <c:v>7.122</c:v>
              </c:pt>
              <c:pt idx="9">
                <c:v>6.9755</c:v>
              </c:pt>
              <c:pt idx="10">
                <c:v>6.8438</c:v>
              </c:pt>
              <c:pt idx="11">
                <c:v>6.7648</c:v>
              </c:pt>
              <c:pt idx="12">
                <c:v>6.7782</c:v>
              </c:pt>
            </c:numLit>
          </c:val>
        </c:ser>
        <c:ser>
          <c:idx val="1"/>
          <c:order val="1"/>
          <c:tx>
            <c:v>在岸人民币汇率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24-01</c:v>
              </c:pt>
              <c:pt idx="1">
                <c:v>24-03</c:v>
              </c:pt>
              <c:pt idx="2">
                <c:v>24-06</c:v>
              </c:pt>
              <c:pt idx="3">
                <c:v>24-07</c:v>
              </c:pt>
              <c:pt idx="4">
                <c:v>24-09</c:v>
              </c:pt>
              <c:pt idx="5">
                <c:v>24-12</c:v>
              </c:pt>
              <c:pt idx="6">
                <c:v>25-04</c:v>
              </c:pt>
              <c:pt idx="7">
                <c:v>25-07</c:v>
              </c:pt>
              <c:pt idx="8">
                <c:v>25-08</c:v>
              </c:pt>
              <c:pt idx="9">
                <c:v>25-12</c:v>
              </c:pt>
              <c:pt idx="10">
                <c:v>26-02</c:v>
              </c:pt>
              <c:pt idx="11">
                <c:v>26-05</c:v>
              </c:pt>
              <c:pt idx="12">
                <c:v>26-07</c:v>
              </c:pt>
            </c:strLit>
          </c:cat>
          <c:val>
            <c:numLit>
              <c:formatCode>0.0</c:formatCode>
              <c:ptCount val="13"/>
              <c:pt idx="0">
                <c:v>7.1795</c:v>
              </c:pt>
              <c:pt idx="1">
                <c:v>7.2232</c:v>
              </c:pt>
              <c:pt idx="2">
                <c:v>7.2659</c:v>
              </c:pt>
              <c:pt idx="3">
                <c:v>7.2261</c:v>
              </c:pt>
              <c:pt idx="4">
                <c:v>7.0156</c:v>
              </c:pt>
              <c:pt idx="5">
                <c:v>7.2988</c:v>
              </c:pt>
              <c:pt idx="6">
                <c:v>7.2632</c:v>
              </c:pt>
              <c:pt idx="7">
                <c:v>7.193</c:v>
              </c:pt>
              <c:pt idx="8">
                <c:v>7.133</c:v>
              </c:pt>
              <c:pt idx="9">
                <c:v>6.989</c:v>
              </c:pt>
              <c:pt idx="10">
                <c:v>6.8397</c:v>
              </c:pt>
              <c:pt idx="11">
                <c:v>6.7685</c:v>
              </c:pt>
              <c:pt idx="12">
                <c:v>6.7773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7.41"/>
          <c:min val="6.69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0.1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88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61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MSCI全球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23-07</c:v>
              </c:pt>
              <c:pt idx="1">
                <c:v>23-10</c:v>
              </c:pt>
              <c:pt idx="2">
                <c:v>24-03</c:v>
              </c:pt>
              <c:pt idx="3">
                <c:v>24-10</c:v>
              </c:pt>
              <c:pt idx="4">
                <c:v>24-12</c:v>
              </c:pt>
              <c:pt idx="5">
                <c:v>25-04</c:v>
              </c:pt>
              <c:pt idx="6">
                <c:v>25-10</c:v>
              </c:pt>
              <c:pt idx="7">
                <c:v>26-05</c:v>
              </c:pt>
              <c:pt idx="8">
                <c:v>26-07</c:v>
              </c:pt>
            </c:strLit>
          </c:cat>
          <c:val>
            <c:numLit>
              <c:formatCode>#,##0</c:formatCode>
              <c:ptCount val="9"/>
              <c:pt idx="0">
                <c:v>845.718258</c:v>
              </c:pt>
              <c:pt idx="1">
                <c:v>774.474805</c:v>
              </c:pt>
              <c:pt idx="2">
                <c:v>947.660987</c:v>
              </c:pt>
              <c:pt idx="3">
                <c:v>1006.385305</c:v>
              </c:pt>
              <c:pt idx="4">
                <c:v>1028.611725</c:v>
              </c:pt>
              <c:pt idx="5">
                <c:v>833.54</c:v>
              </c:pt>
              <c:pt idx="6">
                <c:v>1006.23</c:v>
              </c:pt>
              <c:pt idx="7">
                <c:v>1130.75</c:v>
              </c:pt>
              <c:pt idx="8">
                <c:v>1108.73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1180"/>
          <c:min val="72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#,##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10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62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MSCI发达市场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7"/>
              <c:pt idx="0">
                <c:v>26-01</c:v>
              </c:pt>
              <c:pt idx="1">
                <c:v>26-02</c:v>
              </c:pt>
              <c:pt idx="2">
                <c:v>26-03</c:v>
              </c:pt>
              <c:pt idx="3">
                <c:v>26-04</c:v>
              </c:pt>
              <c:pt idx="4">
                <c:v>26-05</c:v>
              </c:pt>
              <c:pt idx="5">
                <c:v>26-06</c:v>
              </c:pt>
              <c:pt idx="6">
                <c:v>26-07</c:v>
              </c:pt>
            </c:strLit>
          </c:cat>
          <c:val>
            <c:numLit>
              <c:formatCode>0.0</c:formatCode>
              <c:ptCount val="7"/>
              <c:pt idx="0">
                <c:v>101.65</c:v>
              </c:pt>
              <c:pt idx="1">
                <c:v>102.54</c:v>
              </c:pt>
              <c:pt idx="2">
                <c:v>96.53</c:v>
              </c:pt>
              <c:pt idx="3">
                <c:v>104.96</c:v>
              </c:pt>
              <c:pt idx="4">
                <c:v>109.76</c:v>
              </c:pt>
              <c:pt idx="5">
                <c:v>109.59</c:v>
              </c:pt>
              <c:pt idx="6">
                <c:v>109.07</c:v>
              </c:pt>
            </c:numLit>
          </c:val>
        </c:ser>
        <c:ser>
          <c:idx val="1"/>
          <c:order val="1"/>
          <c:tx>
            <c:v>MSCI新兴市场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7"/>
              <c:pt idx="0">
                <c:v>26-01</c:v>
              </c:pt>
              <c:pt idx="1">
                <c:v>26-02</c:v>
              </c:pt>
              <c:pt idx="2">
                <c:v>26-03</c:v>
              </c:pt>
              <c:pt idx="3">
                <c:v>26-04</c:v>
              </c:pt>
              <c:pt idx="4">
                <c:v>26-05</c:v>
              </c:pt>
              <c:pt idx="5">
                <c:v>26-06</c:v>
              </c:pt>
              <c:pt idx="6">
                <c:v>26-07</c:v>
              </c:pt>
            </c:strLit>
          </c:cat>
          <c:val>
            <c:numLit>
              <c:formatCode>0.0</c:formatCode>
              <c:ptCount val="7"/>
              <c:pt idx="0">
                <c:v>108.74</c:v>
              </c:pt>
              <c:pt idx="1">
                <c:v>114.61</c:v>
              </c:pt>
              <c:pt idx="2">
                <c:v>99.42</c:v>
              </c:pt>
              <c:pt idx="3">
                <c:v>113.87</c:v>
              </c:pt>
              <c:pt idx="4">
                <c:v>124.68</c:v>
              </c:pt>
              <c:pt idx="5">
                <c:v>122.6</c:v>
              </c:pt>
              <c:pt idx="6">
                <c:v>115.32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128.5"/>
          <c:min val="93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13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63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标准普尔500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5"/>
              <c:pt idx="0">
                <c:v>2026-01</c:v>
              </c:pt>
              <c:pt idx="1">
                <c:v>2026-02</c:v>
              </c:pt>
              <c:pt idx="2">
                <c:v>2026-03</c:v>
              </c:pt>
              <c:pt idx="3">
                <c:v>2026-04</c:v>
              </c:pt>
              <c:pt idx="4">
                <c:v>2026-07</c:v>
              </c:pt>
            </c:strLit>
          </c:cat>
          <c:val>
            <c:numLit>
              <c:formatCode>0.0</c:formatCode>
              <c:ptCount val="5"/>
              <c:pt idx="0">
                <c:v>100</c:v>
              </c:pt>
              <c:pt idx="1">
                <c:v>99.13</c:v>
              </c:pt>
              <c:pt idx="2">
                <c:v>94.08</c:v>
              </c:pt>
              <c:pt idx="3">
                <c:v>103.89</c:v>
              </c:pt>
              <c:pt idx="4">
                <c:v>107.47</c:v>
              </c:pt>
            </c:numLit>
          </c:val>
        </c:ser>
        <c:ser>
          <c:idx val="1"/>
          <c:order val="1"/>
          <c:tx>
            <c:v>德国DAX30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5"/>
              <c:pt idx="0">
                <c:v>2026-01</c:v>
              </c:pt>
              <c:pt idx="1">
                <c:v>2026-02</c:v>
              </c:pt>
              <c:pt idx="2">
                <c:v>2026-03</c:v>
              </c:pt>
              <c:pt idx="3">
                <c:v>2026-04</c:v>
              </c:pt>
              <c:pt idx="4">
                <c:v>2026-07</c:v>
              </c:pt>
            </c:strLit>
          </c:cat>
          <c:val>
            <c:numLit>
              <c:formatCode>0.0</c:formatCode>
              <c:ptCount val="5"/>
              <c:pt idx="0">
                <c:v>100</c:v>
              </c:pt>
              <c:pt idx="1">
                <c:v>103.04</c:v>
              </c:pt>
              <c:pt idx="2">
                <c:v>92.43</c:v>
              </c:pt>
              <c:pt idx="3">
                <c:v>98.43</c:v>
              </c:pt>
              <c:pt idx="4">
                <c:v>101.19</c:v>
              </c:pt>
            </c:numLit>
          </c:val>
        </c:ser>
        <c:ser>
          <c:idx val="2"/>
          <c:order val="2"/>
          <c:tx>
            <c:v>日经225</c:v>
          </c:tx>
          <c:spPr>
            <a:ln xmlns:a="http://schemas.openxmlformats.org/drawingml/2006/main" w="19050">
              <a:solidFill>
                <a:srgbClr val="278A82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5"/>
              <c:pt idx="0">
                <c:v>2026-01</c:v>
              </c:pt>
              <c:pt idx="1">
                <c:v>2026-02</c:v>
              </c:pt>
              <c:pt idx="2">
                <c:v>2026-03</c:v>
              </c:pt>
              <c:pt idx="3">
                <c:v>2026-04</c:v>
              </c:pt>
              <c:pt idx="4">
                <c:v>2026-07</c:v>
              </c:pt>
            </c:strLit>
          </c:cat>
          <c:val>
            <c:numLit>
              <c:formatCode>0.0</c:formatCode>
              <c:ptCount val="5"/>
              <c:pt idx="0">
                <c:v>100</c:v>
              </c:pt>
              <c:pt idx="1">
                <c:v>110.37</c:v>
              </c:pt>
              <c:pt idx="2">
                <c:v>95.76</c:v>
              </c:pt>
              <c:pt idx="3">
                <c:v>111.18</c:v>
              </c:pt>
              <c:pt idx="4">
                <c:v>120.29</c:v>
              </c:pt>
            </c:numLit>
          </c:val>
        </c:ser>
        <c:ser>
          <c:idx val="3"/>
          <c:order val="3"/>
          <c:tx>
            <c:v>意大利富时MIB</c:v>
          </c:tx>
          <c:spPr>
            <a:ln xmlns:a="http://schemas.openxmlformats.org/drawingml/2006/main" w="19050">
              <a:solidFill>
                <a:srgbClr val="C68B2C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5"/>
              <c:pt idx="0">
                <c:v>2026-01</c:v>
              </c:pt>
              <c:pt idx="1">
                <c:v>2026-02</c:v>
              </c:pt>
              <c:pt idx="2">
                <c:v>2026-03</c:v>
              </c:pt>
              <c:pt idx="3">
                <c:v>2026-04</c:v>
              </c:pt>
              <c:pt idx="4">
                <c:v>2026-07</c:v>
              </c:pt>
            </c:strLit>
          </c:cat>
          <c:val>
            <c:numLit>
              <c:formatCode>0.0</c:formatCode>
              <c:ptCount val="5"/>
              <c:pt idx="0">
                <c:v>100</c:v>
              </c:pt>
              <c:pt idx="1">
                <c:v>103.7</c:v>
              </c:pt>
              <c:pt idx="2">
                <c:v>97.33</c:v>
              </c:pt>
              <c:pt idx="3">
                <c:v>105.97</c:v>
              </c:pt>
              <c:pt idx="4">
                <c:v>114.24</c:v>
              </c:pt>
            </c:numLit>
          </c:val>
        </c:ser>
        <c:ser>
          <c:idx val="4"/>
          <c:order val="4"/>
          <c:tx>
            <c:v>英国富时100</c:v>
          </c:tx>
          <c:spPr>
            <a:ln xmlns:a="http://schemas.openxmlformats.org/drawingml/2006/main" w="19050">
              <a:solidFill>
                <a:srgbClr val="7569A6"/>
              </a:solidFill>
              <a:prstDash val="dash"/>
            </a:ln>
          </c:spPr>
          <c:marker>
            <c:symbol val="none"/>
            <c:size val="2"/>
          </c:marker>
          <c:cat>
            <c:strLit>
              <c:ptCount val="5"/>
              <c:pt idx="0">
                <c:v>2026-01</c:v>
              </c:pt>
              <c:pt idx="1">
                <c:v>2026-02</c:v>
              </c:pt>
              <c:pt idx="2">
                <c:v>2026-03</c:v>
              </c:pt>
              <c:pt idx="3">
                <c:v>2026-04</c:v>
              </c:pt>
              <c:pt idx="4">
                <c:v>2026-07</c:v>
              </c:pt>
            </c:strLit>
          </c:cat>
          <c:val>
            <c:numLit>
              <c:formatCode>0.0</c:formatCode>
              <c:ptCount val="5"/>
              <c:pt idx="0">
                <c:v>100</c:v>
              </c:pt>
              <c:pt idx="1">
                <c:v>106.72</c:v>
              </c:pt>
              <c:pt idx="2">
                <c:v>99.54</c:v>
              </c:pt>
              <c:pt idx="3">
                <c:v>101.52</c:v>
              </c:pt>
              <c:pt idx="4">
                <c:v>103.69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124"/>
          <c:min val="88.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13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64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道琼斯工业平均指数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23-07</c:v>
              </c:pt>
              <c:pt idx="1">
                <c:v>23-10</c:v>
              </c:pt>
              <c:pt idx="2">
                <c:v>24-03</c:v>
              </c:pt>
              <c:pt idx="3">
                <c:v>24-10</c:v>
              </c:pt>
              <c:pt idx="4">
                <c:v>24-11</c:v>
              </c:pt>
              <c:pt idx="5">
                <c:v>25-04</c:v>
              </c:pt>
              <c:pt idx="6">
                <c:v>25-10</c:v>
              </c:pt>
              <c:pt idx="7">
                <c:v>26-03</c:v>
              </c:pt>
              <c:pt idx="8">
                <c:v>26-07</c:v>
              </c:pt>
            </c:strLit>
          </c:cat>
          <c:val>
            <c:numLit>
              <c:formatCode>#,##0</c:formatCode>
              <c:ptCount val="9"/>
              <c:pt idx="0">
                <c:v>35559.53</c:v>
              </c:pt>
              <c:pt idx="1">
                <c:v>33052.87</c:v>
              </c:pt>
              <c:pt idx="2">
                <c:v>39807.37</c:v>
              </c:pt>
              <c:pt idx="3">
                <c:v>41763.46</c:v>
              </c:pt>
              <c:pt idx="4">
                <c:v>44910.65</c:v>
              </c:pt>
              <c:pt idx="5">
                <c:v>40669.36</c:v>
              </c:pt>
              <c:pt idx="6">
                <c:v>47562.87</c:v>
              </c:pt>
              <c:pt idx="7">
                <c:v>46341.51</c:v>
              </c:pt>
              <c:pt idx="8">
                <c:v>52146.42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55000"/>
          <c:min val="30500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#,##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500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65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纳斯达克综合指数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7"/>
              <c:pt idx="0">
                <c:v>26-01</c:v>
              </c:pt>
              <c:pt idx="1">
                <c:v>26-02</c:v>
              </c:pt>
              <c:pt idx="2">
                <c:v>26-03</c:v>
              </c:pt>
              <c:pt idx="3">
                <c:v>26-04</c:v>
              </c:pt>
              <c:pt idx="4">
                <c:v>26-05</c:v>
              </c:pt>
              <c:pt idx="5">
                <c:v>26-06</c:v>
              </c:pt>
              <c:pt idx="6">
                <c:v>26-07</c:v>
              </c:pt>
            </c:strLit>
          </c:cat>
          <c:val>
            <c:numLit>
              <c:formatCode>0.0</c:formatCode>
              <c:ptCount val="7"/>
              <c:pt idx="0">
                <c:v>100.97</c:v>
              </c:pt>
              <c:pt idx="1">
                <c:v>97.56</c:v>
              </c:pt>
              <c:pt idx="2">
                <c:v>92.92</c:v>
              </c:pt>
              <c:pt idx="3">
                <c:v>107.13</c:v>
              </c:pt>
              <c:pt idx="4">
                <c:v>116.08</c:v>
              </c:pt>
              <c:pt idx="5">
                <c:v>112.82</c:v>
              </c:pt>
              <c:pt idx="6">
                <c:v>109.83</c:v>
              </c:pt>
            </c:numLit>
          </c:val>
        </c:ser>
        <c:ser>
          <c:idx val="1"/>
          <c:order val="1"/>
          <c:tx>
            <c:v>纳斯达克中国金龙指数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7"/>
              <c:pt idx="0">
                <c:v>26-01</c:v>
              </c:pt>
              <c:pt idx="1">
                <c:v>26-02</c:v>
              </c:pt>
              <c:pt idx="2">
                <c:v>26-03</c:v>
              </c:pt>
              <c:pt idx="3">
                <c:v>26-04</c:v>
              </c:pt>
              <c:pt idx="4">
                <c:v>26-05</c:v>
              </c:pt>
              <c:pt idx="5">
                <c:v>26-06</c:v>
              </c:pt>
              <c:pt idx="6">
                <c:v>26-07</c:v>
              </c:pt>
            </c:strLit>
          </c:cat>
          <c:val>
            <c:numLit>
              <c:formatCode>0.0</c:formatCode>
              <c:ptCount val="7"/>
              <c:pt idx="0">
                <c:v>98.38</c:v>
              </c:pt>
              <c:pt idx="1">
                <c:v>92.59</c:v>
              </c:pt>
              <c:pt idx="2">
                <c:v>85.92</c:v>
              </c:pt>
              <c:pt idx="3">
                <c:v>88.15</c:v>
              </c:pt>
              <c:pt idx="4">
                <c:v>83.8</c:v>
              </c:pt>
              <c:pt idx="5">
                <c:v>74.4</c:v>
              </c:pt>
              <c:pt idx="6">
                <c:v>79.91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121.5"/>
          <c:min val="69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1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13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66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VIX指数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23-07</c:v>
              </c:pt>
              <c:pt idx="1">
                <c:v>23-10</c:v>
              </c:pt>
              <c:pt idx="2">
                <c:v>24-04</c:v>
              </c:pt>
              <c:pt idx="3">
                <c:v>24-06</c:v>
              </c:pt>
              <c:pt idx="4">
                <c:v>24-10</c:v>
              </c:pt>
              <c:pt idx="5">
                <c:v>24-11</c:v>
              </c:pt>
              <c:pt idx="6">
                <c:v>25-04</c:v>
              </c:pt>
              <c:pt idx="7">
                <c:v>26-03</c:v>
              </c:pt>
              <c:pt idx="8">
                <c:v>26-07</c:v>
              </c:pt>
            </c:strLit>
          </c:cat>
          <c:val>
            <c:numLit>
              <c:formatCode>0.0</c:formatCode>
              <c:ptCount val="9"/>
              <c:pt idx="0">
                <c:v>13.63</c:v>
              </c:pt>
              <c:pt idx="1">
                <c:v>18.14</c:v>
              </c:pt>
              <c:pt idx="2">
                <c:v>15.65</c:v>
              </c:pt>
              <c:pt idx="3">
                <c:v>12.44</c:v>
              </c:pt>
              <c:pt idx="4">
                <c:v>23.16</c:v>
              </c:pt>
              <c:pt idx="5">
                <c:v>13.51</c:v>
              </c:pt>
              <c:pt idx="6">
                <c:v>24.7</c:v>
              </c:pt>
              <c:pt idx="7">
                <c:v>25.25</c:v>
              </c:pt>
              <c:pt idx="8">
                <c:v>18.77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27"/>
          <c:min val="10.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.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67.xml><?xml version="1.0" encoding="utf-8"?>
<c:chartSpace xmlns:c="http://schemas.openxmlformats.org/drawingml/2006/chart">
  <c:lang val="en-US"/>
  <c:chart>
    <c:plotArea>
      <c:barChart>
        <c:barDir val="bar"/>
        <c:grouping val="clustered"/>
        <c:varyColors val="0"/>
        <c:ser>
          <c:idx val="0"/>
          <c:order val="0"/>
          <c:tx>
            <c:v>最新值</c:v>
          </c:tx>
          <c:spPr>
            <a:solidFill xmlns:a="http://schemas.openxmlformats.org/drawingml/2006/main">
              <a:srgbClr val="286CA8"/>
            </a:solidFill>
          </c:spPr>
          <c:cat>
            <c:strLit>
              <c:ptCount val="5"/>
              <c:pt idx="0">
                <c:v>EuroStoxx50</c:v>
              </c:pt>
              <c:pt idx="1">
                <c:v>DAX</c:v>
              </c:pt>
              <c:pt idx="2">
                <c:v>CAC40</c:v>
              </c:pt>
              <c:pt idx="3">
                <c:v>MIB</c:v>
              </c:pt>
              <c:pt idx="4">
                <c:v>FTSE100</c:v>
              </c:pt>
            </c:strLit>
          </c:cat>
          <c:val>
            <c:numLit>
              <c:formatCode>General</c:formatCode>
              <c:ptCount val="5"/>
              <c:pt idx="0">
                <c:v>106.5</c:v>
              </c:pt>
              <c:pt idx="1">
                <c:v>101.2</c:v>
              </c:pt>
              <c:pt idx="2">
                <c:v>101.9</c:v>
              </c:pt>
              <c:pt idx="3">
                <c:v>114.6</c:v>
              </c:pt>
              <c:pt idx="4">
                <c:v>106.5</c:v>
              </c:pt>
            </c:numLit>
          </c:val>
        </c:ser>
        <c:dLbls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765" b="1">
                  <a:solidFill>
                    <a:srgbClr val="17233A"/>
                  </a:solidFill>
                </a:defRPr>
              </a:pPr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48"/>
        <c:axId val="48650112"/>
        <c:axId val="48672768"/>
      </c:barChart>
      <c:catAx>
        <c:axId val="48650112"/>
        <c:scaling>
          <c:orientation val="minMax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17233A"/>
                </a:solidFill>
              </a:defRPr>
            </a:pPr>
          </a:p>
        </c:txPr>
        <c:crossAx val="48650112"/>
        <c:crossBetween val="between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68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欧元区斯托克50指数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23-07</c:v>
              </c:pt>
              <c:pt idx="1">
                <c:v>23-10</c:v>
              </c:pt>
              <c:pt idx="2">
                <c:v>23-11</c:v>
              </c:pt>
              <c:pt idx="3">
                <c:v>24-03</c:v>
              </c:pt>
              <c:pt idx="4">
                <c:v>24-07</c:v>
              </c:pt>
              <c:pt idx="5">
                <c:v>24-09</c:v>
              </c:pt>
              <c:pt idx="6">
                <c:v>25-02</c:v>
              </c:pt>
              <c:pt idx="7">
                <c:v>25-04</c:v>
              </c:pt>
              <c:pt idx="8">
                <c:v>25-08</c:v>
              </c:pt>
              <c:pt idx="9">
                <c:v>25-10</c:v>
              </c:pt>
              <c:pt idx="10">
                <c:v>26-02</c:v>
              </c:pt>
              <c:pt idx="11">
                <c:v>26-03</c:v>
              </c:pt>
              <c:pt idx="12">
                <c:v>26-07</c:v>
              </c:pt>
            </c:strLit>
          </c:cat>
          <c:val>
            <c:numLit>
              <c:formatCode>#,##0</c:formatCode>
              <c:ptCount val="13"/>
              <c:pt idx="0">
                <c:v>4471.31</c:v>
              </c:pt>
              <c:pt idx="1">
                <c:v>4061.12</c:v>
              </c:pt>
              <c:pt idx="2">
                <c:v>4382.47</c:v>
              </c:pt>
              <c:pt idx="3">
                <c:v>5083.42</c:v>
              </c:pt>
              <c:pt idx="4">
                <c:v>4872.94</c:v>
              </c:pt>
              <c:pt idx="5">
                <c:v>5000.45</c:v>
              </c:pt>
              <c:pt idx="6">
                <c:v>5463.54</c:v>
              </c:pt>
              <c:pt idx="7">
                <c:v>5160.22</c:v>
              </c:pt>
              <c:pt idx="8">
                <c:v>5351.73</c:v>
              </c:pt>
              <c:pt idx="9">
                <c:v>5662.04</c:v>
              </c:pt>
              <c:pt idx="10">
                <c:v>6138.41</c:v>
              </c:pt>
              <c:pt idx="11">
                <c:v>5569.73</c:v>
              </c:pt>
              <c:pt idx="12">
                <c:v>6230.87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6650"/>
          <c:min val="3750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#,##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50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69.xml><?xml version="1.0" encoding="utf-8"?>
<c:chartSpace xmlns:c="http://schemas.openxmlformats.org/drawingml/2006/chart">
  <c:lang val="en-US"/>
  <c:chart>
    <c:plotArea>
      <c:barChart>
        <c:barDir val="bar"/>
        <c:grouping val="clustered"/>
        <c:varyColors val="0"/>
        <c:ser>
          <c:idx val="0"/>
          <c:order val="0"/>
          <c:tx>
            <c:v>最新值</c:v>
          </c:tx>
          <c:spPr>
            <a:solidFill xmlns:a="http://schemas.openxmlformats.org/drawingml/2006/main">
              <a:srgbClr val="286CA8"/>
            </a:solidFill>
          </c:spPr>
          <c:cat>
            <c:strLit>
              <c:ptCount val="3"/>
              <c:pt idx="0">
                <c:v>日经225</c:v>
              </c:pt>
              <c:pt idx="1">
                <c:v>KOSPI</c:v>
              </c:pt>
              <c:pt idx="2">
                <c:v>恒生指数</c:v>
              </c:pt>
            </c:strLit>
          </c:cat>
          <c:val>
            <c:numLit>
              <c:formatCode>General</c:formatCode>
              <c:ptCount val="3"/>
              <c:pt idx="0">
                <c:v>123.7</c:v>
              </c:pt>
              <c:pt idx="1">
                <c:v>151.2</c:v>
              </c:pt>
              <c:pt idx="2">
                <c:v>95.5</c:v>
              </c:pt>
            </c:numLit>
          </c:val>
        </c:ser>
        <c:dLbls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765" b="1">
                  <a:solidFill>
                    <a:srgbClr val="17233A"/>
                  </a:solidFill>
                </a:defRPr>
              </a:pPr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48"/>
        <c:axId val="48650112"/>
        <c:axId val="48672768"/>
      </c:barChart>
      <c:catAx>
        <c:axId val="48650112"/>
        <c:scaling>
          <c:orientation val="minMax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17233A"/>
                </a:solidFill>
              </a:defRPr>
            </a:pPr>
          </a:p>
        </c:txPr>
        <c:crossAx val="48650112"/>
        <c:crossBetween val="between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7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制造业投资累计同比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24-03</c:v>
              </c:pt>
              <c:pt idx="2">
                <c:v>24-05</c:v>
              </c:pt>
              <c:pt idx="3">
                <c:v>24-08</c:v>
              </c:pt>
              <c:pt idx="4">
                <c:v>24-11</c:v>
              </c:pt>
              <c:pt idx="5">
                <c:v>25-02</c:v>
              </c:pt>
              <c:pt idx="6">
                <c:v>25-03</c:v>
              </c:pt>
              <c:pt idx="7">
                <c:v>25-05</c:v>
              </c:pt>
              <c:pt idx="8">
                <c:v>25-09</c:v>
              </c:pt>
              <c:pt idx="9">
                <c:v>25-10</c:v>
              </c:pt>
              <c:pt idx="10">
                <c:v>25-12</c:v>
              </c:pt>
              <c:pt idx="11">
                <c:v>26-03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9.4</c:v>
              </c:pt>
              <c:pt idx="1">
                <c:v>9.9</c:v>
              </c:pt>
              <c:pt idx="2">
                <c:v>9.6</c:v>
              </c:pt>
              <c:pt idx="3">
                <c:v>9.1</c:v>
              </c:pt>
              <c:pt idx="4">
                <c:v>9.3</c:v>
              </c:pt>
              <c:pt idx="5">
                <c:v>9</c:v>
              </c:pt>
              <c:pt idx="6">
                <c:v>9.1</c:v>
              </c:pt>
              <c:pt idx="7">
                <c:v>8.5</c:v>
              </c:pt>
              <c:pt idx="8">
                <c:v>4</c:v>
              </c:pt>
              <c:pt idx="9">
                <c:v>2.7</c:v>
              </c:pt>
              <c:pt idx="10">
                <c:v>0.6</c:v>
              </c:pt>
              <c:pt idx="11">
                <c:v>4.1</c:v>
              </c:pt>
              <c:pt idx="12">
                <c:v>-1.2</c:v>
              </c:pt>
            </c:numLit>
          </c:val>
        </c:ser>
        <c:ser>
          <c:idx val="1"/>
          <c:order val="1"/>
          <c:tx>
            <c:v>民间投资累计同比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24-03</c:v>
              </c:pt>
              <c:pt idx="2">
                <c:v>24-05</c:v>
              </c:pt>
              <c:pt idx="3">
                <c:v>24-08</c:v>
              </c:pt>
              <c:pt idx="4">
                <c:v>24-11</c:v>
              </c:pt>
              <c:pt idx="5">
                <c:v>25-02</c:v>
              </c:pt>
              <c:pt idx="6">
                <c:v>25-03</c:v>
              </c:pt>
              <c:pt idx="7">
                <c:v>25-05</c:v>
              </c:pt>
              <c:pt idx="8">
                <c:v>25-09</c:v>
              </c:pt>
              <c:pt idx="9">
                <c:v>25-10</c:v>
              </c:pt>
              <c:pt idx="10">
                <c:v>25-12</c:v>
              </c:pt>
              <c:pt idx="11">
                <c:v>26-03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0.4</c:v>
              </c:pt>
              <c:pt idx="1">
                <c:v>0.5</c:v>
              </c:pt>
              <c:pt idx="2">
                <c:v>0.1</c:v>
              </c:pt>
              <c:pt idx="3">
                <c:v>-0.2</c:v>
              </c:pt>
              <c:pt idx="4">
                <c:v>-0.4</c:v>
              </c:pt>
              <c:pt idx="5">
                <c:v>0</c:v>
              </c:pt>
              <c:pt idx="6">
                <c:v>0.4</c:v>
              </c:pt>
              <c:pt idx="7">
                <c:v>0</c:v>
              </c:pt>
              <c:pt idx="8">
                <c:v>-3.1</c:v>
              </c:pt>
              <c:pt idx="9">
                <c:v>-4.5</c:v>
              </c:pt>
              <c:pt idx="10">
                <c:v>-6.4</c:v>
              </c:pt>
              <c:pt idx="11">
                <c:v>-2.2</c:v>
              </c:pt>
              <c:pt idx="12">
                <c:v>-8.5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12.5"/>
          <c:min val="-11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88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70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日经225指数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23-07</c:v>
              </c:pt>
              <c:pt idx="1">
                <c:v>23-10</c:v>
              </c:pt>
              <c:pt idx="2">
                <c:v>23-12</c:v>
              </c:pt>
              <c:pt idx="3">
                <c:v>24-03</c:v>
              </c:pt>
              <c:pt idx="4">
                <c:v>24-06</c:v>
              </c:pt>
              <c:pt idx="5">
                <c:v>24-09</c:v>
              </c:pt>
              <c:pt idx="6">
                <c:v>25-01</c:v>
              </c:pt>
              <c:pt idx="7">
                <c:v>25-04</c:v>
              </c:pt>
              <c:pt idx="8">
                <c:v>25-06</c:v>
              </c:pt>
              <c:pt idx="9">
                <c:v>25-10</c:v>
              </c:pt>
              <c:pt idx="10">
                <c:v>26-02</c:v>
              </c:pt>
              <c:pt idx="11">
                <c:v>26-03</c:v>
              </c:pt>
              <c:pt idx="12">
                <c:v>26-07</c:v>
              </c:pt>
            </c:strLit>
          </c:cat>
          <c:val>
            <c:numLit>
              <c:formatCode>#,##0</c:formatCode>
              <c:ptCount val="13"/>
              <c:pt idx="0">
                <c:v>33172.22</c:v>
              </c:pt>
              <c:pt idx="1">
                <c:v>30858.85</c:v>
              </c:pt>
              <c:pt idx="2">
                <c:v>33464.17</c:v>
              </c:pt>
              <c:pt idx="3">
                <c:v>40168.07</c:v>
              </c:pt>
              <c:pt idx="4">
                <c:v>39583.08</c:v>
              </c:pt>
              <c:pt idx="5">
                <c:v>37919.55</c:v>
              </c:pt>
              <c:pt idx="6">
                <c:v>39572.49</c:v>
              </c:pt>
              <c:pt idx="7">
                <c:v>36045.38</c:v>
              </c:pt>
              <c:pt idx="8">
                <c:v>40487.39</c:v>
              </c:pt>
              <c:pt idx="9">
                <c:v>52411.34</c:v>
              </c:pt>
              <c:pt idx="10">
                <c:v>58850.27</c:v>
              </c:pt>
              <c:pt idx="11">
                <c:v>51063.72</c:v>
              </c:pt>
              <c:pt idx="12">
                <c:v>64141.12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75000"/>
          <c:min val="25500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#,##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1000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71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美国10年期国债收益率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23-07</c:v>
              </c:pt>
              <c:pt idx="1">
                <c:v>23-10</c:v>
              </c:pt>
              <c:pt idx="2">
                <c:v>23-12</c:v>
              </c:pt>
              <c:pt idx="3">
                <c:v>24-04</c:v>
              </c:pt>
              <c:pt idx="4">
                <c:v>24-06</c:v>
              </c:pt>
              <c:pt idx="5">
                <c:v>24-09</c:v>
              </c:pt>
              <c:pt idx="6">
                <c:v>25-01</c:v>
              </c:pt>
              <c:pt idx="7">
                <c:v>25-05</c:v>
              </c:pt>
              <c:pt idx="8">
                <c:v>25-06</c:v>
              </c:pt>
              <c:pt idx="9">
                <c:v>25-11</c:v>
              </c:pt>
              <c:pt idx="10">
                <c:v>26-02</c:v>
              </c:pt>
              <c:pt idx="11">
                <c:v>26-03</c:v>
              </c:pt>
              <c:pt idx="12">
                <c:v>26-07</c:v>
              </c:pt>
            </c:strLit>
          </c:cat>
          <c:val>
            <c:numLit>
              <c:formatCode>0.0</c:formatCode>
              <c:ptCount val="13"/>
              <c:pt idx="0">
                <c:v>3.97</c:v>
              </c:pt>
              <c:pt idx="1">
                <c:v>4.88</c:v>
              </c:pt>
              <c:pt idx="2">
                <c:v>3.88</c:v>
              </c:pt>
              <c:pt idx="3">
                <c:v>4.69</c:v>
              </c:pt>
              <c:pt idx="4">
                <c:v>4.36</c:v>
              </c:pt>
              <c:pt idx="5">
                <c:v>3.81</c:v>
              </c:pt>
              <c:pt idx="6">
                <c:v>4.58</c:v>
              </c:pt>
              <c:pt idx="7">
                <c:v>4.41</c:v>
              </c:pt>
              <c:pt idx="8">
                <c:v>4.24</c:v>
              </c:pt>
              <c:pt idx="9">
                <c:v>4.02</c:v>
              </c:pt>
              <c:pt idx="10">
                <c:v>3.97</c:v>
              </c:pt>
              <c:pt idx="11">
                <c:v>4.3</c:v>
              </c:pt>
              <c:pt idx="12">
                <c:v>4.55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5.05"/>
          <c:min val="3.6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0.2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72.xml><?xml version="1.0" encoding="utf-8"?>
<c:chartSpace xmlns:c="http://schemas.openxmlformats.org/drawingml/2006/chart">
  <c:lang val="en-US"/>
  <c:chart>
    <c:plotArea>
      <c:lineChart>
        <c:grouping val="standard"/>
        <c:ser>
          <c:idx val="0"/>
          <c:order val="0"/>
          <c:tx>
            <c:v>TIPS实际收益率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23-07</c:v>
              </c:pt>
              <c:pt idx="1">
                <c:v>23-10</c:v>
              </c:pt>
              <c:pt idx="2">
                <c:v>23-12</c:v>
              </c:pt>
              <c:pt idx="3">
                <c:v>24-04</c:v>
              </c:pt>
              <c:pt idx="4">
                <c:v>24-07</c:v>
              </c:pt>
              <c:pt idx="5">
                <c:v>24-08</c:v>
              </c:pt>
              <c:pt idx="6">
                <c:v>24-12</c:v>
              </c:pt>
              <c:pt idx="7">
                <c:v>25-04</c:v>
              </c:pt>
              <c:pt idx="8">
                <c:v>25-08</c:v>
              </c:pt>
              <c:pt idx="9">
                <c:v>25-11</c:v>
              </c:pt>
              <c:pt idx="10">
                <c:v>26-01</c:v>
              </c:pt>
              <c:pt idx="11">
                <c:v>26-04</c:v>
              </c:pt>
              <c:pt idx="12">
                <c:v>26-07</c:v>
              </c:pt>
            </c:strLit>
          </c:cat>
          <c:val>
            <c:numLit>
              <c:formatCode>0.0</c:formatCode>
              <c:ptCount val="13"/>
              <c:pt idx="0">
                <c:v>1.6</c:v>
              </c:pt>
              <c:pt idx="1">
                <c:v>2.46</c:v>
              </c:pt>
              <c:pt idx="2">
                <c:v>1.72</c:v>
              </c:pt>
              <c:pt idx="3">
                <c:v>2.28</c:v>
              </c:pt>
              <c:pt idx="4">
                <c:v>1.85</c:v>
              </c:pt>
              <c:pt idx="5">
                <c:v>1.76</c:v>
              </c:pt>
              <c:pt idx="6">
                <c:v>2.24</c:v>
              </c:pt>
              <c:pt idx="7">
                <c:v>1.94</c:v>
              </c:pt>
              <c:pt idx="8">
                <c:v>1.82</c:v>
              </c:pt>
              <c:pt idx="9">
                <c:v>1.79</c:v>
              </c:pt>
              <c:pt idx="10">
                <c:v>1.9</c:v>
              </c:pt>
              <c:pt idx="11">
                <c:v>1.94</c:v>
              </c:pt>
              <c:pt idx="12">
                <c:v>2.31</c:v>
              </c:pt>
            </c:numLit>
          </c:val>
        </c:ser>
        <c:axId val="700051"/>
        <c:axId val="700052"/>
      </c:lineChart>
      <c:lineChart>
        <c:grouping val="standard"/>
        <c:ser>
          <c:idx val="1"/>
          <c:order val="1"/>
          <c:tx>
            <c:v>通胀预期</c:v>
          </c:tx>
          <c:spPr>
            <a:ln xmlns:a="http://schemas.openxmlformats.org/drawingml/2006/main" w="2286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23-07</c:v>
              </c:pt>
              <c:pt idx="1">
                <c:v>23-10</c:v>
              </c:pt>
              <c:pt idx="2">
                <c:v>23-12</c:v>
              </c:pt>
              <c:pt idx="3">
                <c:v>24-04</c:v>
              </c:pt>
              <c:pt idx="4">
                <c:v>24-07</c:v>
              </c:pt>
              <c:pt idx="5">
                <c:v>24-08</c:v>
              </c:pt>
              <c:pt idx="6">
                <c:v>24-12</c:v>
              </c:pt>
              <c:pt idx="7">
                <c:v>25-04</c:v>
              </c:pt>
              <c:pt idx="8">
                <c:v>25-08</c:v>
              </c:pt>
              <c:pt idx="9">
                <c:v>25-11</c:v>
              </c:pt>
              <c:pt idx="10">
                <c:v>26-01</c:v>
              </c:pt>
              <c:pt idx="11">
                <c:v>26-04</c:v>
              </c:pt>
              <c:pt idx="12">
                <c:v>26-07</c:v>
              </c:pt>
            </c:strLit>
          </c:cat>
          <c:val>
            <c:numLit>
              <c:formatCode>0.0</c:formatCode>
              <c:ptCount val="13"/>
              <c:pt idx="0">
                <c:v>2.37</c:v>
              </c:pt>
              <c:pt idx="1">
                <c:v>2.42</c:v>
              </c:pt>
              <c:pt idx="2">
                <c:v>2.16</c:v>
              </c:pt>
              <c:pt idx="3">
                <c:v>2.4100000000000006</c:v>
              </c:pt>
              <c:pt idx="4">
                <c:v>2.2399999999999998</c:v>
              </c:pt>
              <c:pt idx="5">
                <c:v>2.1500000000000004</c:v>
              </c:pt>
              <c:pt idx="6">
                <c:v>2.34</c:v>
              </c:pt>
              <c:pt idx="7">
                <c:v>2.23</c:v>
              </c:pt>
              <c:pt idx="8">
                <c:v>2.41</c:v>
              </c:pt>
              <c:pt idx="9">
                <c:v>2.23</c:v>
              </c:pt>
              <c:pt idx="10">
                <c:v>2.36</c:v>
              </c:pt>
              <c:pt idx="11">
                <c:v>2.46</c:v>
              </c:pt>
              <c:pt idx="12">
                <c:v>2.24</c:v>
              </c:pt>
            </c:numLit>
          </c:val>
        </c:ser>
        <c:axId val="700053"/>
        <c:axId val="700054"/>
      </c:lineChart>
      <c:catAx>
        <c:axId val="700051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687486"/>
                </a:solidFill>
              </a:defRPr>
            </a:pPr>
          </a:p>
        </c:txPr>
        <c:crossAx val="700052"/>
        <c:crosses val="autoZero"/>
        <c:lblAlgn val="ctr"/>
        <c:lblOffset val="100"/>
        <c:noMultiLvlLbl val="0"/>
      </c:catAx>
      <c:valAx>
        <c:axId val="700052"/>
        <c:scaling>
          <c:orientation val="minMax"/>
          <c:max val="2.57"/>
          <c:min val="1.49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title>
          <c:tx>
            <c:rich>
              <a:bodyPr xmlns:a="http://schemas.openxmlformats.org/drawingml/2006/main"/>
              <a:lstStyle xmlns:a="http://schemas.openxmlformats.org/drawingml/2006/main"/>
              <a:p xmlns:a="http://schemas.openxmlformats.org/drawingml/2006/main">
                <a:r>
                  <a:rPr sz="728" b="1">
                    <a:solidFill>
                      <a:srgbClr val="286CA8"/>
                    </a:solidFill>
                  </a:rPr>
                  <a:t>TIPS实际收益率</a:t>
                </a:r>
              </a:p>
            </c:rich>
          </c:tx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728" b="1">
                  <a:solidFill>
                    <a:srgbClr val="286CA8"/>
                  </a:solidFill>
                </a:defRPr>
              </a:pPr>
            </a:p>
          </c:txPr>
        </c:title>
        <c:numFmt formatCode="0.0"/>
        <c:majorTickMark val="none"/>
        <c:minorTickMark val="none"/>
        <c:spPr>
          <a:ln xmlns:a="http://schemas.openxmlformats.org/drawingml/2006/main" w="8573">
            <a:solidFill>
              <a:srgbClr val="286CA8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286CA8"/>
                </a:solidFill>
              </a:defRPr>
            </a:pPr>
          </a:p>
        </c:txPr>
        <c:crossAx val="700051"/>
        <c:crosses val="autoZero"/>
        <c:crossBetween val="between"/>
        <c:majorUnit val="0.2"/>
      </c:valAx>
      <c:catAx>
        <c:axId val="700053"/>
        <c:scaling>
          <c:orientation val="minMax"/>
        </c:scaling>
        <c:delete val="1"/>
        <c:axPos val="b"/>
        <c:numFmt formatCode="General"/>
        <c:majorTickMark val="none"/>
        <c:minorTickMark val="none"/>
        <c:tickLblPos val="none"/>
        <c:spPr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c:spPr>
        <c:crossAx val="700054"/>
        <c:crosses val="autoZero"/>
        <c:lblAlgn val="ctr"/>
        <c:lblOffset val="100"/>
        <c:noMultiLvlLbl val="0"/>
      </c:catAx>
      <c:valAx>
        <c:axId val="700054"/>
        <c:scaling>
          <c:orientation val="minMax"/>
          <c:max val="2.5"/>
          <c:min val="2.11"/>
        </c:scaling>
        <c:delete val="0"/>
        <c:axPos val="r"/>
        <c:title>
          <c:tx>
            <c:rich>
              <a:bodyPr xmlns:a="http://schemas.openxmlformats.org/drawingml/2006/main"/>
              <a:lstStyle xmlns:a="http://schemas.openxmlformats.org/drawingml/2006/main"/>
              <a:p xmlns:a="http://schemas.openxmlformats.org/drawingml/2006/main">
                <a:r>
                  <a:rPr sz="728" b="1">
                    <a:solidFill>
                      <a:srgbClr val="C9483B"/>
                    </a:solidFill>
                  </a:rPr>
                  <a:t>通胀预期</a:t>
                </a:r>
              </a:p>
            </c:rich>
          </c:tx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728" b="1">
                  <a:solidFill>
                    <a:srgbClr val="C9483B"/>
                  </a:solidFill>
                </a:defRPr>
              </a:pPr>
            </a:p>
          </c:txPr>
        </c:title>
        <c:numFmt formatCode="0.0"/>
        <c:majorTickMark val="none"/>
        <c:minorTickMark val="none"/>
        <c:spPr>
          <a:ln xmlns:a="http://schemas.openxmlformats.org/drawingml/2006/main" w="8573">
            <a:solidFill>
              <a:srgbClr val="C9483B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9483B"/>
                </a:solidFill>
              </a:defRPr>
            </a:pPr>
          </a:p>
        </c:txPr>
        <c:crossAx val="700053"/>
        <c:crosses val="max"/>
        <c:crossBetween val="between"/>
        <c:majorUnit val="0.1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t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50">
              <a:solidFill>
                <a:srgbClr val="687486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73.xml><?xml version="1.0" encoding="utf-8"?>
<c:chartSpace xmlns:c="http://schemas.openxmlformats.org/drawingml/2006/chart">
  <c:lang val="en-US"/>
  <c:chart>
    <c:plotArea>
      <c:barChart>
        <c:barDir val="col"/>
        <c:grouping val="clustered"/>
        <c:varyColors val="0"/>
        <c:ser>
          <c:idx val="0"/>
          <c:order val="0"/>
          <c:tx>
            <c:v>最新值</c:v>
          </c:tx>
          <c:spPr>
            <a:solidFill xmlns:a="http://schemas.openxmlformats.org/drawingml/2006/main">
              <a:srgbClr val="286CA8"/>
            </a:solidFill>
          </c:spPr>
          <c:cat>
            <c:strLit>
              <c:ptCount val="4"/>
              <c:pt idx="0">
                <c:v>德国</c:v>
              </c:pt>
              <c:pt idx="1">
                <c:v>法国</c:v>
              </c:pt>
              <c:pt idx="2">
                <c:v>意大利</c:v>
              </c:pt>
              <c:pt idx="3">
                <c:v>日本</c:v>
              </c:pt>
            </c:strLit>
          </c:cat>
          <c:val>
            <c:numLit>
              <c:formatCode>0.0</c:formatCode>
              <c:ptCount val="4"/>
              <c:pt idx="0">
                <c:v>3.13</c:v>
              </c:pt>
              <c:pt idx="1">
                <c:v>3.928</c:v>
              </c:pt>
              <c:pt idx="2">
                <c:v>3.957</c:v>
              </c:pt>
              <c:pt idx="3">
                <c:v>2.719</c:v>
              </c:pt>
            </c:numLit>
          </c:val>
        </c:ser>
        <c:dLbls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698" b="1">
                  <a:solidFill>
                    <a:srgbClr val="17233A"/>
                  </a:solidFill>
                </a:defRPr>
              </a:pPr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48"/>
        <c:axId val="48650112"/>
        <c:axId val="48672768"/>
      </c:bar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</a:p>
        </c:txPr>
        <c:crossAx val="48650112"/>
        <c:crossBetween val="between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74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德国10年期国债收益率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23-07</c:v>
              </c:pt>
              <c:pt idx="1">
                <c:v>23-09</c:v>
              </c:pt>
              <c:pt idx="2">
                <c:v>23-12</c:v>
              </c:pt>
              <c:pt idx="3">
                <c:v>24-02</c:v>
              </c:pt>
              <c:pt idx="4">
                <c:v>24-10</c:v>
              </c:pt>
              <c:pt idx="5">
                <c:v>24-11</c:v>
              </c:pt>
              <c:pt idx="6">
                <c:v>25-04</c:v>
              </c:pt>
              <c:pt idx="7">
                <c:v>26-01</c:v>
              </c:pt>
              <c:pt idx="8">
                <c:v>26-07</c:v>
              </c:pt>
            </c:strLit>
          </c:cat>
          <c:val>
            <c:numLit>
              <c:formatCode>0.0</c:formatCode>
              <c:ptCount val="9"/>
              <c:pt idx="0">
                <c:v>2.52</c:v>
              </c:pt>
              <c:pt idx="1">
                <c:v>2.87</c:v>
              </c:pt>
              <c:pt idx="2">
                <c:v>2.06</c:v>
              </c:pt>
              <c:pt idx="3">
                <c:v>2.51</c:v>
              </c:pt>
              <c:pt idx="4">
                <c:v>2.46</c:v>
              </c:pt>
              <c:pt idx="5">
                <c:v>2.15</c:v>
              </c:pt>
              <c:pt idx="6">
                <c:v>2.46</c:v>
              </c:pt>
              <c:pt idx="7">
                <c:v>2.85</c:v>
              </c:pt>
              <c:pt idx="8">
                <c:v>3.13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3.3"/>
          <c:min val="1.9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0.2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  <c:dispBlanksAs val="gap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75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日本10年期国债收益率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23-07</c:v>
              </c:pt>
              <c:pt idx="1">
                <c:v>23-10</c:v>
              </c:pt>
              <c:pt idx="2">
                <c:v>24-03</c:v>
              </c:pt>
              <c:pt idx="3">
                <c:v>24-09</c:v>
              </c:pt>
              <c:pt idx="4">
                <c:v>25-03</c:v>
              </c:pt>
              <c:pt idx="5">
                <c:v>25-04</c:v>
              </c:pt>
              <c:pt idx="6">
                <c:v>26-01</c:v>
              </c:pt>
              <c:pt idx="7">
                <c:v>26-02</c:v>
              </c:pt>
              <c:pt idx="8">
                <c:v>26-07</c:v>
              </c:pt>
            </c:strLit>
          </c:cat>
          <c:val>
            <c:numLit>
              <c:formatCode>0.0</c:formatCode>
              <c:ptCount val="9"/>
              <c:pt idx="0">
                <c:v>0.605</c:v>
              </c:pt>
              <c:pt idx="1">
                <c:v>0.952</c:v>
              </c:pt>
              <c:pt idx="2">
                <c:v>0.75</c:v>
              </c:pt>
              <c:pt idx="3">
                <c:v>0.894</c:v>
              </c:pt>
              <c:pt idx="4">
                <c:v>1.497</c:v>
              </c:pt>
              <c:pt idx="5">
                <c:v>1.33</c:v>
              </c:pt>
              <c:pt idx="6">
                <c:v>2.247</c:v>
              </c:pt>
              <c:pt idx="7">
                <c:v>2.132</c:v>
              </c:pt>
              <c:pt idx="8">
                <c:v>2.719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3"/>
          <c:min val="0.3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0.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  <c:dispBlanksAs val="gap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76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美元指数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23-07</c:v>
              </c:pt>
              <c:pt idx="1">
                <c:v>23-10</c:v>
              </c:pt>
              <c:pt idx="2">
                <c:v>23-12</c:v>
              </c:pt>
              <c:pt idx="3">
                <c:v>24-04</c:v>
              </c:pt>
              <c:pt idx="4">
                <c:v>24-06</c:v>
              </c:pt>
              <c:pt idx="5">
                <c:v>24-09</c:v>
              </c:pt>
              <c:pt idx="6">
                <c:v>24-12</c:v>
              </c:pt>
              <c:pt idx="7">
                <c:v>25-01</c:v>
              </c:pt>
              <c:pt idx="8">
                <c:v>25-04</c:v>
              </c:pt>
              <c:pt idx="9">
                <c:v>25-06</c:v>
              </c:pt>
              <c:pt idx="10">
                <c:v>25-10</c:v>
              </c:pt>
              <c:pt idx="11">
                <c:v>26-01</c:v>
              </c:pt>
              <c:pt idx="12">
                <c:v>26-07</c:v>
              </c:pt>
            </c:strLit>
          </c:cat>
          <c:val>
            <c:numLit>
              <c:formatCode>0.0</c:formatCode>
              <c:ptCount val="13"/>
              <c:pt idx="0">
                <c:v>101.8784</c:v>
              </c:pt>
              <c:pt idx="1">
                <c:v>106.7227</c:v>
              </c:pt>
              <c:pt idx="2">
                <c:v>101.37780000000001</c:v>
              </c:pt>
              <c:pt idx="3">
                <c:v>106.3369</c:v>
              </c:pt>
              <c:pt idx="4">
                <c:v>105.84270000000001</c:v>
              </c:pt>
              <c:pt idx="5">
                <c:v>100.7604</c:v>
              </c:pt>
              <c:pt idx="6">
                <c:v>108.48159999999999</c:v>
              </c:pt>
              <c:pt idx="7">
                <c:v>108.516</c:v>
              </c:pt>
              <c:pt idx="8">
                <c:v>99.6403</c:v>
              </c:pt>
              <c:pt idx="9">
                <c:v>96.7723</c:v>
              </c:pt>
              <c:pt idx="10">
                <c:v>99.7308</c:v>
              </c:pt>
              <c:pt idx="11">
                <c:v>97.1152</c:v>
              </c:pt>
              <c:pt idx="12">
                <c:v>100.7617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110"/>
          <c:min val="9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.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  <c:dispBlanksAs val="gap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77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欧元兑美元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23-07</c:v>
              </c:pt>
              <c:pt idx="1">
                <c:v>23-09</c:v>
              </c:pt>
              <c:pt idx="2">
                <c:v>23-12</c:v>
              </c:pt>
              <c:pt idx="3">
                <c:v>24-04</c:v>
              </c:pt>
              <c:pt idx="4">
                <c:v>24-06</c:v>
              </c:pt>
              <c:pt idx="5">
                <c:v>24-09</c:v>
              </c:pt>
              <c:pt idx="6">
                <c:v>24-12</c:v>
              </c:pt>
              <c:pt idx="7">
                <c:v>25-04</c:v>
              </c:pt>
              <c:pt idx="8">
                <c:v>25-06</c:v>
              </c:pt>
              <c:pt idx="9">
                <c:v>25-10</c:v>
              </c:pt>
              <c:pt idx="10">
                <c:v>26-01</c:v>
              </c:pt>
              <c:pt idx="11">
                <c:v>26-03</c:v>
              </c:pt>
              <c:pt idx="12">
                <c:v>26-07</c:v>
              </c:pt>
            </c:strLit>
          </c:cat>
          <c:val>
            <c:numLit>
              <c:formatCode>0.00</c:formatCode>
              <c:ptCount val="13"/>
              <c:pt idx="0">
                <c:v>1.09968</c:v>
              </c:pt>
              <c:pt idx="1">
                <c:v>1.05697</c:v>
              </c:pt>
              <c:pt idx="2">
                <c:v>1.10374</c:v>
              </c:pt>
              <c:pt idx="3">
                <c:v>1.06655</c:v>
              </c:pt>
              <c:pt idx="4">
                <c:v>1.0714</c:v>
              </c:pt>
              <c:pt idx="5">
                <c:v>1.11349</c:v>
              </c:pt>
              <c:pt idx="6">
                <c:v>1.03532</c:v>
              </c:pt>
              <c:pt idx="7">
                <c:v>1.1329</c:v>
              </c:pt>
              <c:pt idx="8">
                <c:v>1.1788</c:v>
              </c:pt>
              <c:pt idx="9">
                <c:v>1.1536</c:v>
              </c:pt>
              <c:pt idx="10">
                <c:v>1.1851</c:v>
              </c:pt>
              <c:pt idx="11">
                <c:v>1.1553</c:v>
              </c:pt>
              <c:pt idx="12">
                <c:v>1.1437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1.205"/>
          <c:min val="1.01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0.0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  <c:dispBlanksAs val="gap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78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英镑兑美元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23-07</c:v>
              </c:pt>
              <c:pt idx="1">
                <c:v>23-09</c:v>
              </c:pt>
              <c:pt idx="2">
                <c:v>23-10</c:v>
              </c:pt>
              <c:pt idx="3">
                <c:v>23-11</c:v>
              </c:pt>
              <c:pt idx="4">
                <c:v>24-04</c:v>
              </c:pt>
              <c:pt idx="5">
                <c:v>24-06</c:v>
              </c:pt>
              <c:pt idx="6">
                <c:v>24-09</c:v>
              </c:pt>
              <c:pt idx="7">
                <c:v>25-01</c:v>
              </c:pt>
              <c:pt idx="8">
                <c:v>25-04</c:v>
              </c:pt>
              <c:pt idx="9">
                <c:v>25-06</c:v>
              </c:pt>
              <c:pt idx="10">
                <c:v>25-10</c:v>
              </c:pt>
              <c:pt idx="11">
                <c:v>26-01</c:v>
              </c:pt>
              <c:pt idx="12">
                <c:v>26-07</c:v>
              </c:pt>
            </c:strLit>
          </c:cat>
          <c:val>
            <c:numLit>
              <c:formatCode>0.00</c:formatCode>
              <c:ptCount val="13"/>
              <c:pt idx="0">
                <c:v>1.28349</c:v>
              </c:pt>
              <c:pt idx="1">
                <c:v>1.21999</c:v>
              </c:pt>
              <c:pt idx="2">
                <c:v>1.2148</c:v>
              </c:pt>
              <c:pt idx="3">
                <c:v>1.26242</c:v>
              </c:pt>
              <c:pt idx="4">
                <c:v>1.24905</c:v>
              </c:pt>
              <c:pt idx="5">
                <c:v>1.26449</c:v>
              </c:pt>
              <c:pt idx="6">
                <c:v>1.33755</c:v>
              </c:pt>
              <c:pt idx="7">
                <c:v>1.2388</c:v>
              </c:pt>
              <c:pt idx="8">
                <c:v>1.3331</c:v>
              </c:pt>
              <c:pt idx="9">
                <c:v>1.3735</c:v>
              </c:pt>
              <c:pt idx="10">
                <c:v>1.3149</c:v>
              </c:pt>
              <c:pt idx="11">
                <c:v>1.3686</c:v>
              </c:pt>
              <c:pt idx="12">
                <c:v>1.3452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1.395"/>
          <c:min val="1.19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0.0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  <c:dispBlanksAs val="gap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79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美元兑日元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23-07</c:v>
              </c:pt>
              <c:pt idx="1">
                <c:v>23-10</c:v>
              </c:pt>
              <c:pt idx="2">
                <c:v>23-12</c:v>
              </c:pt>
              <c:pt idx="3">
                <c:v>24-04</c:v>
              </c:pt>
              <c:pt idx="4">
                <c:v>24-06</c:v>
              </c:pt>
              <c:pt idx="5">
                <c:v>24-09</c:v>
              </c:pt>
              <c:pt idx="6">
                <c:v>24-12</c:v>
              </c:pt>
              <c:pt idx="7">
                <c:v>25-04</c:v>
              </c:pt>
              <c:pt idx="8">
                <c:v>25-07</c:v>
              </c:pt>
              <c:pt idx="9">
                <c:v>25-10</c:v>
              </c:pt>
              <c:pt idx="10">
                <c:v>26-01</c:v>
              </c:pt>
              <c:pt idx="11">
                <c:v>26-04</c:v>
              </c:pt>
              <c:pt idx="12">
                <c:v>26-07</c:v>
              </c:pt>
            </c:strLit>
          </c:cat>
          <c:val>
            <c:numLit>
              <c:formatCode>0.0</c:formatCode>
              <c:ptCount val="13"/>
              <c:pt idx="0">
                <c:v>142.27700000000002</c:v>
              </c:pt>
              <c:pt idx="1">
                <c:v>151.692</c:v>
              </c:pt>
              <c:pt idx="2">
                <c:v>141.0305</c:v>
              </c:pt>
              <c:pt idx="3">
                <c:v>157.8005</c:v>
              </c:pt>
              <c:pt idx="4">
                <c:v>160.882</c:v>
              </c:pt>
              <c:pt idx="5">
                <c:v>143.637</c:v>
              </c:pt>
              <c:pt idx="6">
                <c:v>157.1995</c:v>
              </c:pt>
              <c:pt idx="7">
                <c:v>143.0585</c:v>
              </c:pt>
              <c:pt idx="8">
                <c:v>150.7595</c:v>
              </c:pt>
              <c:pt idx="9">
                <c:v>154.0095</c:v>
              </c:pt>
              <c:pt idx="10">
                <c:v>154.7745</c:v>
              </c:pt>
              <c:pt idx="11">
                <c:v>156.6305</c:v>
              </c:pt>
              <c:pt idx="12">
                <c:v>162.4075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165.5"/>
          <c:min val="138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  <c:dispBlanksAs val="gap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8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基建投资累计同比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24-03</c:v>
              </c:pt>
              <c:pt idx="2">
                <c:v>24-05</c:v>
              </c:pt>
              <c:pt idx="3">
                <c:v>24-08</c:v>
              </c:pt>
              <c:pt idx="4">
                <c:v>24-09</c:v>
              </c:pt>
              <c:pt idx="5">
                <c:v>24-12</c:v>
              </c:pt>
              <c:pt idx="6">
                <c:v>25-03</c:v>
              </c:pt>
              <c:pt idx="7">
                <c:v>25-05</c:v>
              </c:pt>
              <c:pt idx="8">
                <c:v>25-06</c:v>
              </c:pt>
              <c:pt idx="9">
                <c:v>25-08</c:v>
              </c:pt>
              <c:pt idx="10">
                <c:v>25-11</c:v>
              </c:pt>
              <c:pt idx="11">
                <c:v>25-12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8.955393</c:v>
              </c:pt>
              <c:pt idx="1">
                <c:v>8.614249039301768</c:v>
              </c:pt>
              <c:pt idx="2">
                <c:v>3.782504831272064</c:v>
              </c:pt>
              <c:pt idx="3">
                <c:v>6.1893313541013555</c:v>
              </c:pt>
              <c:pt idx="4">
                <c:v>17.503727328420183</c:v>
              </c:pt>
              <c:pt idx="5">
                <c:v>7.417101342733815</c:v>
              </c:pt>
              <c:pt idx="6">
                <c:v>12.584159036225245</c:v>
              </c:pt>
              <c:pt idx="7">
                <c:v>9.248091086833938</c:v>
              </c:pt>
              <c:pt idx="8">
                <c:v>5.331313713077151</c:v>
              </c:pt>
              <c:pt idx="9">
                <c:v>-6.434013554820567</c:v>
              </c:pt>
              <c:pt idx="10">
                <c:v>-11.877140658551127</c:v>
              </c:pt>
              <c:pt idx="11">
                <c:v>-16.013960818505225</c:v>
              </c:pt>
              <c:pt idx="12">
                <c:v>-2.4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22"/>
          <c:min val="-20.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1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80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TIPS实际收益率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23-07</c:v>
              </c:pt>
              <c:pt idx="1">
                <c:v>23-10</c:v>
              </c:pt>
              <c:pt idx="2">
                <c:v>24-04</c:v>
              </c:pt>
              <c:pt idx="3">
                <c:v>24-08</c:v>
              </c:pt>
              <c:pt idx="4">
                <c:v>25-01</c:v>
              </c:pt>
              <c:pt idx="5">
                <c:v>25-04</c:v>
              </c:pt>
              <c:pt idx="6">
                <c:v>25-11</c:v>
              </c:pt>
              <c:pt idx="7">
                <c:v>26-04</c:v>
              </c:pt>
              <c:pt idx="8">
                <c:v>26-07</c:v>
              </c:pt>
            </c:strLit>
          </c:cat>
          <c:val>
            <c:numLit>
              <c:formatCode>0.0</c:formatCode>
              <c:ptCount val="9"/>
              <c:pt idx="0">
                <c:v>1.6</c:v>
              </c:pt>
              <c:pt idx="1">
                <c:v>2.46</c:v>
              </c:pt>
              <c:pt idx="2">
                <c:v>2.28</c:v>
              </c:pt>
              <c:pt idx="3">
                <c:v>1.76</c:v>
              </c:pt>
              <c:pt idx="4">
                <c:v>2.16</c:v>
              </c:pt>
              <c:pt idx="5">
                <c:v>1.94</c:v>
              </c:pt>
              <c:pt idx="6">
                <c:v>1.79</c:v>
              </c:pt>
              <c:pt idx="7">
                <c:v>1.94</c:v>
              </c:pt>
              <c:pt idx="8">
                <c:v>2.31</c:v>
              </c:pt>
            </c:numLit>
          </c:val>
        </c:ser>
        <c:ser>
          <c:idx val="1"/>
          <c:order val="1"/>
          <c:tx>
            <c:v>通胀预期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23-07</c:v>
              </c:pt>
              <c:pt idx="1">
                <c:v>23-10</c:v>
              </c:pt>
              <c:pt idx="2">
                <c:v>24-04</c:v>
              </c:pt>
              <c:pt idx="3">
                <c:v>24-08</c:v>
              </c:pt>
              <c:pt idx="4">
                <c:v>25-01</c:v>
              </c:pt>
              <c:pt idx="5">
                <c:v>25-04</c:v>
              </c:pt>
              <c:pt idx="6">
                <c:v>25-11</c:v>
              </c:pt>
              <c:pt idx="7">
                <c:v>26-04</c:v>
              </c:pt>
              <c:pt idx="8">
                <c:v>26-07</c:v>
              </c:pt>
            </c:strLit>
          </c:cat>
          <c:val>
            <c:numLit>
              <c:formatCode>0.0</c:formatCode>
              <c:ptCount val="9"/>
              <c:pt idx="0">
                <c:v>2.37</c:v>
              </c:pt>
              <c:pt idx="1">
                <c:v>2.42</c:v>
              </c:pt>
              <c:pt idx="2">
                <c:v>2.4100000000000006</c:v>
              </c:pt>
              <c:pt idx="3">
                <c:v>2.1500000000000004</c:v>
              </c:pt>
              <c:pt idx="4">
                <c:v>2.42</c:v>
              </c:pt>
              <c:pt idx="5">
                <c:v>2.23</c:v>
              </c:pt>
              <c:pt idx="6">
                <c:v>2.23</c:v>
              </c:pt>
              <c:pt idx="7">
                <c:v>2.46</c:v>
              </c:pt>
              <c:pt idx="8">
                <c:v>2.24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2.57"/>
          <c:min val="1.49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0.2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13">
              <a:solidFill>
                <a:srgbClr val="687486"/>
              </a:solidFill>
            </a:defRPr>
          </a:pPr>
        </a:p>
      </c:txPr>
    </c:legend>
    <c:plotVisOnly val="1"/>
    <c:dispBlanksAs val="gap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81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美元指数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23-07</c:v>
              </c:pt>
              <c:pt idx="1">
                <c:v>23-10</c:v>
              </c:pt>
              <c:pt idx="2">
                <c:v>24-04</c:v>
              </c:pt>
              <c:pt idx="3">
                <c:v>24-09</c:v>
              </c:pt>
              <c:pt idx="4">
                <c:v>25-01</c:v>
              </c:pt>
              <c:pt idx="5">
                <c:v>25-06</c:v>
              </c:pt>
              <c:pt idx="6">
                <c:v>25-10</c:v>
              </c:pt>
              <c:pt idx="7">
                <c:v>26-03</c:v>
              </c:pt>
              <c:pt idx="8">
                <c:v>26-07</c:v>
              </c:pt>
            </c:strLit>
          </c:cat>
          <c:val>
            <c:numLit>
              <c:formatCode>0.0</c:formatCode>
              <c:ptCount val="9"/>
              <c:pt idx="0">
                <c:v>101.8784</c:v>
              </c:pt>
              <c:pt idx="1">
                <c:v>106.7227</c:v>
              </c:pt>
              <c:pt idx="2">
                <c:v>106.3369</c:v>
              </c:pt>
              <c:pt idx="3">
                <c:v>100.7604</c:v>
              </c:pt>
              <c:pt idx="4">
                <c:v>108.516</c:v>
              </c:pt>
              <c:pt idx="5">
                <c:v>96.7723</c:v>
              </c:pt>
              <c:pt idx="6">
                <c:v>99.7308</c:v>
              </c:pt>
              <c:pt idx="7">
                <c:v>99.8817</c:v>
              </c:pt>
              <c:pt idx="8">
                <c:v>100.7617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110"/>
          <c:min val="9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.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  <c:dispBlanksAs val="gap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82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伦敦现货黄金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9"/>
              <c:pt idx="0">
                <c:v>23-07</c:v>
              </c:pt>
              <c:pt idx="1">
                <c:v>23-09</c:v>
              </c:pt>
              <c:pt idx="2">
                <c:v>24-02</c:v>
              </c:pt>
              <c:pt idx="3">
                <c:v>24-10</c:v>
              </c:pt>
              <c:pt idx="4">
                <c:v>24-12</c:v>
              </c:pt>
              <c:pt idx="5">
                <c:v>25-07</c:v>
              </c:pt>
              <c:pt idx="6">
                <c:v>25-12</c:v>
              </c:pt>
              <c:pt idx="7">
                <c:v>26-02</c:v>
              </c:pt>
              <c:pt idx="8">
                <c:v>26-07</c:v>
              </c:pt>
            </c:strLit>
          </c:cat>
          <c:val>
            <c:numLit>
              <c:formatCode>#,##0</c:formatCode>
              <c:ptCount val="9"/>
              <c:pt idx="0">
                <c:v>1970.65</c:v>
              </c:pt>
              <c:pt idx="1">
                <c:v>1870.5</c:v>
              </c:pt>
              <c:pt idx="2">
                <c:v>2048.05</c:v>
              </c:pt>
              <c:pt idx="3">
                <c:v>2734.15</c:v>
              </c:pt>
              <c:pt idx="4">
                <c:v>2610.85</c:v>
              </c:pt>
              <c:pt idx="5">
                <c:v>3298.85</c:v>
              </c:pt>
              <c:pt idx="6">
                <c:v>4307.95</c:v>
              </c:pt>
              <c:pt idx="7">
                <c:v>5222.3</c:v>
              </c:pt>
              <c:pt idx="8">
                <c:v>3995.35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5650"/>
          <c:min val="1450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#,##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1000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  <c:dispBlanksAs val="gap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83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新兴市场制造业PMI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23-07</c:v>
              </c:pt>
              <c:pt idx="2">
                <c:v>23-08</c:v>
              </c:pt>
              <c:pt idx="3">
                <c:v>23-12</c:v>
              </c:pt>
              <c:pt idx="4">
                <c:v>24-04</c:v>
              </c:pt>
              <c:pt idx="5">
                <c:v>24-06</c:v>
              </c:pt>
              <c:pt idx="6">
                <c:v>24-09</c:v>
              </c:pt>
              <c:pt idx="7">
                <c:v>24-11</c:v>
              </c:pt>
              <c:pt idx="8">
                <c:v>25-03</c:v>
              </c:pt>
              <c:pt idx="9">
                <c:v>25-05</c:v>
              </c:pt>
              <c:pt idx="10">
                <c:v>25-09</c:v>
              </c:pt>
              <c:pt idx="11">
                <c:v>26-02</c:v>
              </c:pt>
              <c:pt idx="12">
                <c:v>26-03</c:v>
              </c:pt>
            </c:strLit>
          </c:cat>
          <c:val>
            <c:numLit>
              <c:formatCode>0.0</c:formatCode>
              <c:ptCount val="13"/>
              <c:pt idx="0">
                <c:v>50.5</c:v>
              </c:pt>
              <c:pt idx="1">
                <c:v>50.2</c:v>
              </c:pt>
              <c:pt idx="2">
                <c:v>51.4</c:v>
              </c:pt>
              <c:pt idx="3">
                <c:v>51</c:v>
              </c:pt>
              <c:pt idx="4">
                <c:v>52</c:v>
              </c:pt>
              <c:pt idx="5">
                <c:v>52.1</c:v>
              </c:pt>
              <c:pt idx="6">
                <c:v>49.8</c:v>
              </c:pt>
              <c:pt idx="7">
                <c:v>51.6</c:v>
              </c:pt>
              <c:pt idx="8">
                <c:v>51.3</c:v>
              </c:pt>
              <c:pt idx="9">
                <c:v>49.2</c:v>
              </c:pt>
              <c:pt idx="10">
                <c:v>51.2</c:v>
              </c:pt>
              <c:pt idx="11">
                <c:v>52</c:v>
              </c:pt>
              <c:pt idx="12">
                <c:v>50.7</c:v>
              </c:pt>
            </c:numLit>
          </c:val>
        </c:ser>
        <c:ser>
          <c:idx val="1"/>
          <c:order val="1"/>
          <c:tx>
            <c:v>新兴市场服务PMI</c:v>
          </c:tx>
          <c:spPr>
            <a:ln xmlns:a="http://schemas.openxmlformats.org/drawingml/2006/main" w="19050">
              <a:solidFill>
                <a:srgbClr val="C9483B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23-07</c:v>
              </c:pt>
              <c:pt idx="2">
                <c:v>23-08</c:v>
              </c:pt>
              <c:pt idx="3">
                <c:v>23-12</c:v>
              </c:pt>
              <c:pt idx="4">
                <c:v>24-04</c:v>
              </c:pt>
              <c:pt idx="5">
                <c:v>24-06</c:v>
              </c:pt>
              <c:pt idx="6">
                <c:v>24-09</c:v>
              </c:pt>
              <c:pt idx="7">
                <c:v>24-11</c:v>
              </c:pt>
              <c:pt idx="8">
                <c:v>25-03</c:v>
              </c:pt>
              <c:pt idx="9">
                <c:v>25-05</c:v>
              </c:pt>
              <c:pt idx="10">
                <c:v>25-09</c:v>
              </c:pt>
              <c:pt idx="11">
                <c:v>26-02</c:v>
              </c:pt>
              <c:pt idx="12">
                <c:v>26-03</c:v>
              </c:pt>
            </c:strLit>
          </c:cat>
          <c:val>
            <c:numLit>
              <c:formatCode>0.0</c:formatCode>
              <c:ptCount val="13"/>
              <c:pt idx="0">
                <c:v>56.9</c:v>
              </c:pt>
              <c:pt idx="1">
                <c:v>54.6</c:v>
              </c:pt>
              <c:pt idx="2">
                <c:v>53.1</c:v>
              </c:pt>
              <c:pt idx="3">
                <c:v>53.8</c:v>
              </c:pt>
              <c:pt idx="4">
                <c:v>53.4</c:v>
              </c:pt>
              <c:pt idx="5">
                <c:v>52.6</c:v>
              </c:pt>
              <c:pt idx="6">
                <c:v>51.8</c:v>
              </c:pt>
              <c:pt idx="7">
                <c:v>52.8</c:v>
              </c:pt>
              <c:pt idx="8">
                <c:v>53.1</c:v>
              </c:pt>
              <c:pt idx="9">
                <c:v>52.3</c:v>
              </c:pt>
              <c:pt idx="10">
                <c:v>53.1</c:v>
              </c:pt>
              <c:pt idx="11">
                <c:v>56.1</c:v>
              </c:pt>
              <c:pt idx="12">
                <c:v>51.9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57.9"/>
          <c:min val="48.2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788">
              <a:solidFill>
                <a:srgbClr val="687486"/>
              </a:solidFill>
            </a:defRPr>
          </a:pPr>
        </a:p>
      </c:txPr>
    </c:legend>
    <c:plotVisOnly val="1"/>
    <c:dispBlanksAs val="gap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84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摩根新兴市场汇率指数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23-05</c:v>
              </c:pt>
              <c:pt idx="2">
                <c:v>23-09</c:v>
              </c:pt>
              <c:pt idx="3">
                <c:v>23-12</c:v>
              </c:pt>
              <c:pt idx="4">
                <c:v>24-04</c:v>
              </c:pt>
              <c:pt idx="5">
                <c:v>24-05</c:v>
              </c:pt>
              <c:pt idx="6">
                <c:v>24-09</c:v>
              </c:pt>
              <c:pt idx="7">
                <c:v>24-12</c:v>
              </c:pt>
              <c:pt idx="8">
                <c:v>25-03</c:v>
              </c:pt>
              <c:pt idx="9">
                <c:v>25-06</c:v>
              </c:pt>
              <c:pt idx="10">
                <c:v>25-10</c:v>
              </c:pt>
              <c:pt idx="11">
                <c:v>26-03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50.575</c:v>
              </c:pt>
              <c:pt idx="1">
                <c:v>49.539</c:v>
              </c:pt>
              <c:pt idx="2">
                <c:v>47.113</c:v>
              </c:pt>
              <c:pt idx="3">
                <c:v>48.232</c:v>
              </c:pt>
              <c:pt idx="4">
                <c:v>46.283</c:v>
              </c:pt>
              <c:pt idx="5">
                <c:v>46.715</c:v>
              </c:pt>
              <c:pt idx="6">
                <c:v>46.408</c:v>
              </c:pt>
              <c:pt idx="7">
                <c:v>42.845</c:v>
              </c:pt>
              <c:pt idx="8">
                <c:v>44.476</c:v>
              </c:pt>
              <c:pt idx="9">
                <c:v>46.099</c:v>
              </c:pt>
              <c:pt idx="10">
                <c:v>45.907</c:v>
              </c:pt>
              <c:pt idx="11">
                <c:v>46.205</c:v>
              </c:pt>
              <c:pt idx="12">
                <c:v>47.581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51.55"/>
          <c:min val="41.8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  <c:dispBlanksAs val="gap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85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新兴美元债最差收益率-主权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23-07</c:v>
              </c:pt>
              <c:pt idx="2">
                <c:v>23-10</c:v>
              </c:pt>
              <c:pt idx="3">
                <c:v>23-12</c:v>
              </c:pt>
              <c:pt idx="4">
                <c:v>24-03</c:v>
              </c:pt>
              <c:pt idx="5">
                <c:v>24-06</c:v>
              </c:pt>
              <c:pt idx="6">
                <c:v>24-09</c:v>
              </c:pt>
              <c:pt idx="7">
                <c:v>24-12</c:v>
              </c:pt>
              <c:pt idx="8">
                <c:v>25-04</c:v>
              </c:pt>
              <c:pt idx="9">
                <c:v>25-06</c:v>
              </c:pt>
              <c:pt idx="10">
                <c:v>25-10</c:v>
              </c:pt>
              <c:pt idx="11">
                <c:v>26-02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7.871126</c:v>
              </c:pt>
              <c:pt idx="1">
                <c:v>7.808821</c:v>
              </c:pt>
              <c:pt idx="2">
                <c:v>9.17365</c:v>
              </c:pt>
              <c:pt idx="3">
                <c:v>7.651053</c:v>
              </c:pt>
              <c:pt idx="4">
                <c:v>7.59189</c:v>
              </c:pt>
              <c:pt idx="5">
                <c:v>7.772716</c:v>
              </c:pt>
              <c:pt idx="6">
                <c:v>6.789651</c:v>
              </c:pt>
              <c:pt idx="7">
                <c:v>7.073482</c:v>
              </c:pt>
              <c:pt idx="8">
                <c:v>6.932057</c:v>
              </c:pt>
              <c:pt idx="9">
                <c:v>6.628929</c:v>
              </c:pt>
              <c:pt idx="10">
                <c:v>6.012395</c:v>
              </c:pt>
              <c:pt idx="11">
                <c:v>5.822156</c:v>
              </c:pt>
              <c:pt idx="12">
                <c:v>5.943426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9.6"/>
          <c:min val="5.4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1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  <c:dispBlanksAs val="gap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86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新兴本币债最差收益率-主权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23-04</c:v>
              </c:pt>
              <c:pt idx="1">
                <c:v>23-05</c:v>
              </c:pt>
              <c:pt idx="2">
                <c:v>23-10</c:v>
              </c:pt>
              <c:pt idx="3">
                <c:v>23-12</c:v>
              </c:pt>
              <c:pt idx="4">
                <c:v>24-04</c:v>
              </c:pt>
              <c:pt idx="5">
                <c:v>24-07</c:v>
              </c:pt>
              <c:pt idx="6">
                <c:v>24-10</c:v>
              </c:pt>
              <c:pt idx="7">
                <c:v>25-01</c:v>
              </c:pt>
              <c:pt idx="8">
                <c:v>25-03</c:v>
              </c:pt>
              <c:pt idx="9">
                <c:v>25-07</c:v>
              </c:pt>
              <c:pt idx="10">
                <c:v>25-09</c:v>
              </c:pt>
              <c:pt idx="11">
                <c:v>26-03</c:v>
              </c:pt>
              <c:pt idx="12">
                <c:v>26-04</c:v>
              </c:pt>
            </c:strLit>
          </c:cat>
          <c:val>
            <c:numLit>
              <c:formatCode>0.0</c:formatCode>
              <c:ptCount val="13"/>
              <c:pt idx="0">
                <c:v>4.308563</c:v>
              </c:pt>
              <c:pt idx="1">
                <c:v>4.239914</c:v>
              </c:pt>
              <c:pt idx="2">
                <c:v>4.490303</c:v>
              </c:pt>
              <c:pt idx="3">
                <c:v>4.081662</c:v>
              </c:pt>
              <c:pt idx="4">
                <c:v>4.09966</c:v>
              </c:pt>
              <c:pt idx="5">
                <c:v>3.772286</c:v>
              </c:pt>
              <c:pt idx="6">
                <c:v>3.765492</c:v>
              </c:pt>
              <c:pt idx="7">
                <c:v>3.561067</c:v>
              </c:pt>
              <c:pt idx="8">
                <c:v>3.760201</c:v>
              </c:pt>
              <c:pt idx="9">
                <c:v>3.641298</c:v>
              </c:pt>
              <c:pt idx="10">
                <c:v>3.748014</c:v>
              </c:pt>
              <c:pt idx="11">
                <c:v>3.961148</c:v>
              </c:pt>
              <c:pt idx="12">
                <c:v>3.794638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4.61"/>
          <c:min val="3.44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0.2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  <c:dispBlanksAs val="gap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9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房地产开发投资累计同比</c:v>
          </c:tx>
          <c:spPr>
            <a:ln xmlns:a="http://schemas.openxmlformats.org/drawingml/2006/main" w="24765">
              <a:solidFill>
                <a:srgbClr val="286CA8"/>
              </a:solidFill>
              <a:prstDash val="solid"/>
            </a:ln>
          </c:spPr>
          <c:marker>
            <c:symbol val="none"/>
            <c:size val="2"/>
          </c:marker>
          <c:cat>
            <c:strLit>
              <c:ptCount val="13"/>
              <c:pt idx="0">
                <c:v>24-02</c:v>
              </c:pt>
              <c:pt idx="1">
                <c:v>24-03</c:v>
              </c:pt>
              <c:pt idx="2">
                <c:v>24-05</c:v>
              </c:pt>
              <c:pt idx="3">
                <c:v>24-07</c:v>
              </c:pt>
              <c:pt idx="4">
                <c:v>24-09</c:v>
              </c:pt>
              <c:pt idx="5">
                <c:v>24-12</c:v>
              </c:pt>
              <c:pt idx="6">
                <c:v>25-03</c:v>
              </c:pt>
              <c:pt idx="7">
                <c:v>25-06</c:v>
              </c:pt>
              <c:pt idx="8">
                <c:v>25-09</c:v>
              </c:pt>
              <c:pt idx="9">
                <c:v>25-10</c:v>
              </c:pt>
              <c:pt idx="10">
                <c:v>25-12</c:v>
              </c:pt>
              <c:pt idx="11">
                <c:v>26-03</c:v>
              </c:pt>
              <c:pt idx="12">
                <c:v>26-06</c:v>
              </c:pt>
            </c:strLit>
          </c:cat>
          <c:val>
            <c:numLit>
              <c:formatCode>0.0</c:formatCode>
              <c:ptCount val="13"/>
              <c:pt idx="0">
                <c:v>-9</c:v>
              </c:pt>
              <c:pt idx="1">
                <c:v>-9.5</c:v>
              </c:pt>
              <c:pt idx="2">
                <c:v>-10.1</c:v>
              </c:pt>
              <c:pt idx="3">
                <c:v>-10.2</c:v>
              </c:pt>
              <c:pt idx="4">
                <c:v>-10.1</c:v>
              </c:pt>
              <c:pt idx="5">
                <c:v>-10.6</c:v>
              </c:pt>
              <c:pt idx="6">
                <c:v>-9.9</c:v>
              </c:pt>
              <c:pt idx="7">
                <c:v>-11.2</c:v>
              </c:pt>
              <c:pt idx="8">
                <c:v>-13.9</c:v>
              </c:pt>
              <c:pt idx="9">
                <c:v>-14.7</c:v>
              </c:pt>
              <c:pt idx="10">
                <c:v>-17.2</c:v>
              </c:pt>
              <c:pt idx="11">
                <c:v>-11.2</c:v>
              </c:pt>
              <c:pt idx="12">
                <c:v>-18</c:v>
              </c:pt>
            </c:numLit>
          </c:val>
        </c:ser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-7.85"/>
          <c:min val="-19.15"/>
        </c:scaling>
        <c:delete val="0"/>
        <c:axPos val="l"/>
        <c:majorGridlines>
          <c:spPr>
            <a:ln xmlns:a="http://schemas.openxmlformats.org/drawingml/2006/main" w="6668">
              <a:solidFill>
                <a:srgbClr val="DDE3EA"/>
              </a:solidFill>
              <a:prstDash val="solid"/>
            </a:ln>
          </c:spPr>
        </c:majorGridlines>
        <c:numFmt formatCode="0.0"/>
        <c:majorTickMark val="none"/>
        <c:minorTickMark val="none"/>
        <c:spPr>
          <a:ln xmlns:a="http://schemas.openxmlformats.org/drawingml/2006/main" w="6668">
            <a:solidFill>
              <a:srgbClr val="9BA6B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765">
                <a:solidFill>
                  <a:srgbClr val="687486"/>
                </a:solidFill>
              </a:defRPr>
            </a:pPr>
          </a:p>
        </c:txPr>
        <c:crossAx val="48650112"/>
        <c:crossBetween val="between"/>
        <c:majorUnit val="2.5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10263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0FC0B10-B098-41B3-A79D-63B803DAA1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905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E01B735-2DA6-4759-AC66-809AFDA6F9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590550"/>
            <a:ext cx="4762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AFC1D4"/>
                </a:solidFill>
              </a:defRPr>
            </a:pPr>
            <a:r>
              <a:rPr sz="900" b="1">
                <a:solidFill>
                  <a:srgbClr val="AFC1D4"/>
                </a:solidFill>
              </a:rPr>
              <a:t>QUARTERLY MACRO &amp; MARKETS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C928A91-E01A-4179-9726-12246FDC51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1381125"/>
            <a:ext cx="7239000" cy="1381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3450" b="1">
                <a:solidFill>
                  <a:srgbClr val="FFFFFF"/>
                </a:solidFill>
              </a:defRPr>
            </a:pPr>
            <a:r>
              <a:rPr sz="3450" b="1">
                <a:solidFill>
                  <a:srgbClr val="FFFFFF"/>
                </a:solidFill>
              </a:rPr>
              <a:t>2026年二季度</a:t>
            </a:r>
          </a:p>
          <a:p xmlns:a="http://schemas.openxmlformats.org/drawingml/2006/main">
            <a:pPr>
              <a:defRPr sz="3450" b="1">
                <a:solidFill>
                  <a:srgbClr val="FFFFFF"/>
                </a:solidFill>
              </a:defRPr>
            </a:pPr>
            <a:r>
              <a:rPr sz="3450" b="1">
                <a:solidFill>
                  <a:srgbClr val="FFFFFF"/>
                </a:solidFill>
              </a:rPr>
              <a:t>经济金融数据综述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D03A15C-4F2F-4B52-BFC5-17575F4AFD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143250"/>
            <a:ext cx="67627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DCE5EE"/>
                </a:solidFill>
              </a:defRPr>
            </a:pPr>
            <a:r>
              <a:rPr sz="1650">
                <a:solidFill>
                  <a:srgbClr val="DCE5EE"/>
                </a:solidFill>
              </a:rPr>
              <a:t>外需再通胀 · 内需去杠杆 · 信用待接力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E1C52F0-E265-4316-8E1A-076D275A9C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857625"/>
            <a:ext cx="6858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F5C76"/>
          </a:solidFill>
          <a:ln xmlns:a="http://schemas.openxmlformats.org/drawingml/2006/main" w="9525">
            <a:solidFill>
              <a:srgbClr val="3F5C76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1DD881A-8725-4E61-8FB3-EDC8F9865B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171950"/>
            <a:ext cx="561975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AFC1D4"/>
                </a:solidFill>
              </a:defRPr>
            </a:pPr>
            <a:r>
              <a:rPr sz="1125">
                <a:solidFill>
                  <a:srgbClr val="AFC1D4"/>
                </a:solidFill>
              </a:rPr>
              <a:t>宏观数据截至 2026年6月</a:t>
            </a:r>
          </a:p>
          <a:p xmlns:a="http://schemas.openxmlformats.org/drawingml/2006/main">
            <a:pPr>
              <a:defRPr sz="1125">
                <a:solidFill>
                  <a:srgbClr val="AFC1D4"/>
                </a:solidFill>
              </a:defRPr>
            </a:pPr>
            <a:r>
              <a:rPr sz="1125">
                <a:solidFill>
                  <a:srgbClr val="AFC1D4"/>
                </a:solidFill>
              </a:rPr>
              <a:t>市场数据截至 2026年7月20日（不同市场按实际交易日）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6936DB9-C9C5-4C89-A8D6-BD7573F72D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1047750"/>
            <a:ext cx="2857500" cy="4476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163A63"/>
          </a:solidFill>
          <a:ln xmlns:a="http://schemas.openxmlformats.org/drawingml/2006/main" w="9525">
            <a:solidFill>
              <a:srgbClr val="2E526F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C5BE135-3FEE-4C74-A9BD-FAAB62A9A0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1524000"/>
            <a:ext cx="2095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200" b="1">
                <a:solidFill>
                  <a:srgbClr val="DCE5EE"/>
                </a:solidFill>
              </a:defRPr>
            </a:pPr>
            <a:r>
              <a:rPr sz="1200" b="1">
                <a:solidFill>
                  <a:srgbClr val="DCE5EE"/>
                </a:solidFill>
              </a:rPr>
              <a:t>本期主线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F03FFA8-9BC6-43EF-95A6-5CED912599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2038350"/>
            <a:ext cx="2095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50">
                <a:solidFill>
                  <a:srgbClr val="FFFFFF"/>
                </a:solidFill>
              </a:defRPr>
            </a:pPr>
            <a:r>
              <a:rPr sz="1050">
                <a:solidFill>
                  <a:srgbClr val="FFFFFF"/>
                </a:solidFill>
              </a:rPr>
              <a:t>01  外需与生产仍有韧性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569428B-196F-4ED9-BAEC-9F866D0241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2371725"/>
            <a:ext cx="2095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1536E"/>
          </a:solidFill>
          <a:ln xmlns:a="http://schemas.openxmlformats.org/drawingml/2006/main" w="9525">
            <a:solidFill>
              <a:srgbClr val="31536E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DE8D407-7FC8-4D6B-8B5A-B9FAE84484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2590800"/>
            <a:ext cx="2095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50">
                <a:solidFill>
                  <a:srgbClr val="BFD0DF"/>
                </a:solidFill>
              </a:defRPr>
            </a:pPr>
            <a:r>
              <a:rPr sz="1050">
                <a:solidFill>
                  <a:srgbClr val="BFD0DF"/>
                </a:solidFill>
              </a:rPr>
              <a:t>02  投资、地产与消费偏弱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15B2B12-8976-4251-A6B8-E70B5E5589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2924175"/>
            <a:ext cx="2095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1536E"/>
          </a:solidFill>
          <a:ln xmlns:a="http://schemas.openxmlformats.org/drawingml/2006/main" w="9525">
            <a:solidFill>
              <a:srgbClr val="31536E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5E91FA6-81E6-4577-910A-D0A6595198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3143250"/>
            <a:ext cx="2095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50">
                <a:solidFill>
                  <a:srgbClr val="BFD0DF"/>
                </a:solidFill>
              </a:defRPr>
            </a:pPr>
            <a:r>
              <a:rPr sz="1050">
                <a:solidFill>
                  <a:srgbClr val="BFD0DF"/>
                </a:solidFill>
              </a:rPr>
              <a:t>03  价格从通缩转向温和修复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6EE447C-80CC-4DA8-8F99-0EE5EFE329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3476625"/>
            <a:ext cx="2095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1536E"/>
          </a:solidFill>
          <a:ln xmlns:a="http://schemas.openxmlformats.org/drawingml/2006/main" w="9525">
            <a:solidFill>
              <a:srgbClr val="31536E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F5095D9-D70C-4E08-9719-D7CDBB442D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3695700"/>
            <a:ext cx="2095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50">
                <a:solidFill>
                  <a:srgbClr val="BFD0DF"/>
                </a:solidFill>
              </a:defRPr>
            </a:pPr>
            <a:r>
              <a:rPr sz="1050">
                <a:solidFill>
                  <a:srgbClr val="BFD0DF"/>
                </a:solidFill>
              </a:rPr>
              <a:t>04  流动性宽松但信用传导慢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8A50F95-9EFF-4AE2-B17B-AFDE84318E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4029075"/>
            <a:ext cx="2095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1536E"/>
          </a:solidFill>
          <a:ln xmlns:a="http://schemas.openxmlformats.org/drawingml/2006/main" w="9525">
            <a:solidFill>
              <a:srgbClr val="31536E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AB8C699-3137-49B0-967A-59EFE2EBE9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4248150"/>
            <a:ext cx="2095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50">
                <a:solidFill>
                  <a:srgbClr val="BFD0DF"/>
                </a:solidFill>
              </a:defRPr>
            </a:pPr>
            <a:r>
              <a:rPr sz="1050">
                <a:solidFill>
                  <a:srgbClr val="BFD0DF"/>
                </a:solidFill>
              </a:rPr>
              <a:t>05  全球风险资产与高利率并存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9145AE0-AFEF-432B-BCE6-4A8CDAB6B4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6115050"/>
            <a:ext cx="400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2308"/>
          </a:bodyPr>
          <a:lstStyle xmlns:a="http://schemas.openxmlformats.org/drawingml/2006/main"/>
          <a:p xmlns:a="http://schemas.openxmlformats.org/drawingml/2006/main">
            <a:pPr>
              <a:defRPr sz="975">
                <a:solidFill>
                  <a:srgbClr val="AFC1D4"/>
                </a:solidFill>
              </a:defRPr>
            </a:pPr>
            <a:r>
              <a:rPr sz="975">
                <a:solidFill>
                  <a:srgbClr val="AFC1D4"/>
                </a:solidFill>
              </a:rPr>
              <a:t>高博季度经济数据更新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A1D7452-73A2-410E-B994-F6D3CC6DD4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63250" y="6153150"/>
            <a:ext cx="4572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AFC1D4"/>
                </a:solidFill>
              </a:defRPr>
            </a:pPr>
            <a:r>
              <a:rPr sz="750">
                <a:solidFill>
                  <a:srgbClr val="AFC1D4"/>
                </a:solidFill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201277509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27" name="">
            <a:extLst xmlns:a="http://schemas.openxmlformats.org/drawingml/2006/main">
              <a:ext uri="{FF2B5EF4-FFF2-40B4-BE49-F238E27FC236}">
                <a16:creationId xmlns:a16="http://schemas.microsoft.com/office/drawing/2014/main" id="{2AE83A4B-19FF-4F24-94B1-65C32597C7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GROWTH · STRUCTURE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21C0AA5-E5CA-4AD0-B3A8-1CEDC84D11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10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A57933A-32EB-4EE7-BAA0-C1DE6C0296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服务业领先，二产是增长减速的主要来源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2E273DA-C8F6-4959-998E-315997E944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P6、17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DD666DC-4716-4FF4-8D75-6436A5AC25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CEAEA92-9BE6-434E-BC8D-B44E860953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FC7606D-4073-47F1-9525-CA528658F2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第一、二、三产业实际同比增速，%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44AEBCF-EDA5-4231-98B0-70B66C710D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自2019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8F89D7F-F4A1-4733-BD00-1D033C938F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324475"/>
            <a:ext cx="512445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68B2C"/>
                </a:solidFill>
              </a:defRPr>
            </a:pPr>
            <a:r>
              <a:rPr sz="735">
                <a:solidFill>
                  <a:srgbClr val="C68B2C"/>
                </a:solidFill>
              </a:rPr>
              <a:t>注：剔除20Q1三产业、22Q2二三产、23Q2三产；原值见P52。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6A442AF-AD9B-4C2C-BDE3-B2B84BDA36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810125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15DD406-AAA4-4C1F-B488-BCFE7D8A12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733925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1.2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A12C28E-136C-4F08-833F-01CD50C574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413940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66FA8FE-F209-4BFE-B449-456AD40B7D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337740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2.2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8DA1EE3-8397-457C-94DF-14F917B400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017755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289E7F7-9252-4F3C-B472-00F208CA5E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941555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3.2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F923679-8371-42A8-9B75-91CF4178F6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3621571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43114F0-0B70-4EB0-9198-D0032E42F9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545371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4.2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6EA4037-B20E-4737-9FAB-C567333008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3225386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C6B75D4-43FE-41C8-929E-1F257F27A4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149186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5.2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B83A8EF-18B4-4561-9228-DB15568732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829201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291D051-CDBE-4E5F-98AE-FD7F7FF056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753001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6.2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EB4AF90-E9D9-4FFD-8604-0716F37B6D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433016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872F33D-8D2A-4924-BD2F-122C364E9A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356816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7.2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39431F5-7C11-4510-8B26-9E6694D9A8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076450"/>
            <a:ext cx="7620" cy="2733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90BB6C4-DE43-4095-8C5A-61988D7295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810125"/>
            <a:ext cx="4533900" cy="762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93A6F10-71E7-4A5B-8080-6953EF5301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175" y="4848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2019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98B8265-BC8F-4D3E-BC61-037EC0949D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44541" y="4848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2020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CD13350-39F8-4371-9BA5-65C2BDC663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69906" y="4848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2021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42870BB-D84D-40CC-A0D4-A314E4C328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95272" y="4848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2022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1F7CB9C6-15B8-4D9F-B3CD-E1A30E9594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0637" y="4848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2023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B388418B-8694-4F0C-8952-E7C8A7CB1D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46003" y="4848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2024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8905BC26-B09E-462C-A394-A5DF98071F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71368" y="4848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2025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3E82BB2A-E8D0-4DBA-8FE2-53EC3E64CC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96734" y="4848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2026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EDEC0286-2433-4C12-BEBC-CEFE606425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181100" y="3978137"/>
            <a:ext cx="156341" cy="23771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EC8B2945-9196-4FA2-999E-231557B3A8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337441" y="3978137"/>
            <a:ext cx="156341" cy="23771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3ABC31B7-3E64-476A-A4C7-1469216EDD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493783" y="3938518"/>
            <a:ext cx="156341" cy="277329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90A4A78D-272E-4131-AE65-7C3561412F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962807" y="3740426"/>
            <a:ext cx="156341" cy="23771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1E857749-44B3-4BF5-A04D-EC035F2FF3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2119148" y="3661189"/>
            <a:ext cx="156341" cy="7923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252FEE00-D597-4415-A991-B362BDF01F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2275490" y="3661189"/>
            <a:ext cx="156341" cy="71313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AE5324D8-4EB4-4FC4-8664-CC1DB900FB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2431831" y="3094645"/>
            <a:ext cx="156341" cy="127967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1FB0C8C9-B8E7-490A-AFAF-9D27C9F380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2588172" y="3070874"/>
            <a:ext cx="156341" cy="2377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8EFBCC03-CE4D-4648-9783-14E17B760B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2744514" y="3070874"/>
            <a:ext cx="156341" cy="99046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0639434A-52F5-4D16-BC6E-D25C276C07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2900855" y="2868820"/>
            <a:ext cx="156341" cy="3011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11CD10F0-5F8F-440B-A325-07D9517D84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3057197" y="2868820"/>
            <a:ext cx="156341" cy="67351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66970E02-269E-43CB-AA4F-FCD32DA1B8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3213538" y="3542334"/>
            <a:ext cx="156341" cy="39618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295F0680-1EF9-4A61-9A6E-355A28D7FD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369879" y="3700808"/>
            <a:ext cx="156341" cy="23771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46838846-9002-42D6-B47C-E29BF44F0E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3526221" y="3700808"/>
            <a:ext cx="156341" cy="11885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30B541EE-A3C1-4F85-A04C-61585FCD75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3682562" y="3819663"/>
            <a:ext cx="156341" cy="95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C86C9958-D0E9-4E91-A902-09CBFDC451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838903" y="3621571"/>
            <a:ext cx="156341" cy="19809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320C4ED1-BDCA-4440-B5F7-D291A99EB7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3995245" y="3621571"/>
            <a:ext cx="156341" cy="95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46D33776-7F44-44BE-8CA6-33150EA8E6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151586" y="3621571"/>
            <a:ext cx="156341" cy="277329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0BE2834E-5A36-47B2-B910-8F30FCC33E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4307928" y="3780045"/>
            <a:ext cx="156341" cy="11885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72D7E5B0-F364-44AC-A7AC-3281698450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464269" y="3780045"/>
            <a:ext cx="156341" cy="15847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BF9A7347-535A-47D8-A7F8-3574E3A3C7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4620610" y="3740426"/>
            <a:ext cx="156341" cy="19809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66159F0F-0AF7-44F0-B03A-617172DFFC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776952" y="3740426"/>
            <a:ext cx="156341" cy="15847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E34C539F-B465-460A-BF2D-9F5A13E65B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4933293" y="3780045"/>
            <a:ext cx="156341" cy="11885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31C694C4-1914-47C0-9F1A-7CF8B681BD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5089634" y="3700808"/>
            <a:ext cx="156341" cy="7923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E13B6B2E-2134-4EBB-9205-F34202808D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5245976" y="3621571"/>
            <a:ext cx="156341" cy="7923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2D253573-C4B3-4815-8128-3410BF4FF4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402317" y="3621571"/>
            <a:ext cx="156341" cy="15847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7823CD6A-4046-4078-B9F6-18F33A3672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558659" y="3780045"/>
            <a:ext cx="156341" cy="3961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9E566B36-9BC6-48A0-97E6-F009772FE4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181100" y="3185767"/>
            <a:ext cx="156341" cy="23771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6A965292-FB1F-4FF0-83DF-1C969264FB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337441" y="3423478"/>
            <a:ext cx="156341" cy="7923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96F41BCF-CE6D-4791-AB77-E9C224B908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493783" y="3304623"/>
            <a:ext cx="156341" cy="19809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64" name="">
            <a:extLst xmlns:a="http://schemas.openxmlformats.org/drawingml/2006/main">
              <a:ext uri="{FF2B5EF4-FFF2-40B4-BE49-F238E27FC236}">
                <a16:creationId xmlns:a16="http://schemas.microsoft.com/office/drawing/2014/main" id="{B69C5D16-C595-49BD-805A-E831C6207C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962807" y="2908438"/>
            <a:ext cx="156341" cy="51504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65" name="">
            <a:extLst xmlns:a="http://schemas.openxmlformats.org/drawingml/2006/main">
              <a:ext uri="{FF2B5EF4-FFF2-40B4-BE49-F238E27FC236}">
                <a16:creationId xmlns:a16="http://schemas.microsoft.com/office/drawing/2014/main" id="{01FB77F3-42CD-470D-846D-FF0C1DBADD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2119148" y="2591490"/>
            <a:ext cx="156341" cy="31694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66" name="">
            <a:extLst xmlns:a="http://schemas.openxmlformats.org/drawingml/2006/main">
              <a:ext uri="{FF2B5EF4-FFF2-40B4-BE49-F238E27FC236}">
                <a16:creationId xmlns:a16="http://schemas.microsoft.com/office/drawing/2014/main" id="{A6FA022D-C4D4-4C60-9C94-C4C3BFAEC5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2275490" y="2591490"/>
            <a:ext cx="156341" cy="277329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67" name="">
            <a:extLst xmlns:a="http://schemas.openxmlformats.org/drawingml/2006/main">
              <a:ext uri="{FF2B5EF4-FFF2-40B4-BE49-F238E27FC236}">
                <a16:creationId xmlns:a16="http://schemas.microsoft.com/office/drawing/2014/main" id="{25C1C070-8182-420B-9753-2D92CD8235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2431831" y="2868820"/>
            <a:ext cx="156341" cy="24167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68" name="">
            <a:extLst xmlns:a="http://schemas.openxmlformats.org/drawingml/2006/main">
              <a:ext uri="{FF2B5EF4-FFF2-40B4-BE49-F238E27FC236}">
                <a16:creationId xmlns:a16="http://schemas.microsoft.com/office/drawing/2014/main" id="{195BF6BC-0651-458B-9A67-69B6C2D219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2588172" y="3110492"/>
            <a:ext cx="156341" cy="29317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69" name="">
            <a:extLst xmlns:a="http://schemas.openxmlformats.org/drawingml/2006/main">
              <a:ext uri="{FF2B5EF4-FFF2-40B4-BE49-F238E27FC236}">
                <a16:creationId xmlns:a16="http://schemas.microsoft.com/office/drawing/2014/main" id="{C63794C4-EB06-4FA1-BA58-0AFE0D2F21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2744514" y="3403669"/>
            <a:ext cx="156341" cy="14658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70" name="">
            <a:extLst xmlns:a="http://schemas.openxmlformats.org/drawingml/2006/main">
              <a:ext uri="{FF2B5EF4-FFF2-40B4-BE49-F238E27FC236}">
                <a16:creationId xmlns:a16="http://schemas.microsoft.com/office/drawing/2014/main" id="{6C496DC2-33DD-41CD-B245-136FE4B9AC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2900855" y="3550257"/>
            <a:ext cx="156341" cy="1505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71" name="">
            <a:extLst xmlns:a="http://schemas.openxmlformats.org/drawingml/2006/main">
              <a:ext uri="{FF2B5EF4-FFF2-40B4-BE49-F238E27FC236}">
                <a16:creationId xmlns:a16="http://schemas.microsoft.com/office/drawing/2014/main" id="{4D777639-E14C-4CE0-AC24-D7D592DDF6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3369879" y="3938518"/>
            <a:ext cx="156341" cy="59427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72" name="">
            <a:extLst xmlns:a="http://schemas.openxmlformats.org/drawingml/2006/main">
              <a:ext uri="{FF2B5EF4-FFF2-40B4-BE49-F238E27FC236}">
                <a16:creationId xmlns:a16="http://schemas.microsoft.com/office/drawing/2014/main" id="{7AE6C601-C169-43BD-9C86-202438E5BD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526221" y="4136611"/>
            <a:ext cx="156341" cy="39618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73" name="">
            <a:extLst xmlns:a="http://schemas.openxmlformats.org/drawingml/2006/main">
              <a:ext uri="{FF2B5EF4-FFF2-40B4-BE49-F238E27FC236}">
                <a16:creationId xmlns:a16="http://schemas.microsoft.com/office/drawing/2014/main" id="{5EC88EC8-AC64-4FC5-86E7-839121DAAF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682562" y="3344241"/>
            <a:ext cx="156341" cy="79237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74" name="">
            <a:extLst xmlns:a="http://schemas.openxmlformats.org/drawingml/2006/main">
              <a:ext uri="{FF2B5EF4-FFF2-40B4-BE49-F238E27FC236}">
                <a16:creationId xmlns:a16="http://schemas.microsoft.com/office/drawing/2014/main" id="{04BEDD52-7011-4DB2-964C-5413D1D3FE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3838903" y="3344241"/>
            <a:ext cx="156341" cy="23771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75" name="">
            <a:extLst xmlns:a="http://schemas.openxmlformats.org/drawingml/2006/main">
              <a:ext uri="{FF2B5EF4-FFF2-40B4-BE49-F238E27FC236}">
                <a16:creationId xmlns:a16="http://schemas.microsoft.com/office/drawing/2014/main" id="{699FB6BE-6FD3-415D-A60E-5EDB7B9A48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995245" y="3265004"/>
            <a:ext cx="156341" cy="31694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76" name="">
            <a:extLst xmlns:a="http://schemas.openxmlformats.org/drawingml/2006/main">
              <a:ext uri="{FF2B5EF4-FFF2-40B4-BE49-F238E27FC236}">
                <a16:creationId xmlns:a16="http://schemas.microsoft.com/office/drawing/2014/main" id="{254E1BDD-6316-40B6-9B59-5D22C4A5D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4151586" y="3027293"/>
            <a:ext cx="156341" cy="23771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77" name="">
            <a:extLst xmlns:a="http://schemas.openxmlformats.org/drawingml/2006/main">
              <a:ext uri="{FF2B5EF4-FFF2-40B4-BE49-F238E27FC236}">
                <a16:creationId xmlns:a16="http://schemas.microsoft.com/office/drawing/2014/main" id="{5CABFE9E-0BFD-4C25-A053-5DE1880768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307928" y="3027293"/>
            <a:ext cx="156341" cy="15847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78" name="">
            <a:extLst xmlns:a="http://schemas.openxmlformats.org/drawingml/2006/main">
              <a:ext uri="{FF2B5EF4-FFF2-40B4-BE49-F238E27FC236}">
                <a16:creationId xmlns:a16="http://schemas.microsoft.com/office/drawing/2014/main" id="{A8C80C22-D777-4A9A-B71C-C5EE9231A8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464269" y="3185767"/>
            <a:ext cx="156341" cy="39618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79" name="">
            <a:extLst xmlns:a="http://schemas.openxmlformats.org/drawingml/2006/main">
              <a:ext uri="{FF2B5EF4-FFF2-40B4-BE49-F238E27FC236}">
                <a16:creationId xmlns:a16="http://schemas.microsoft.com/office/drawing/2014/main" id="{4ED7655A-ECAD-4EB6-A3A2-C98C2ABEBC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4620610" y="3344241"/>
            <a:ext cx="156341" cy="23771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80" name="">
            <a:extLst xmlns:a="http://schemas.openxmlformats.org/drawingml/2006/main">
              <a:ext uri="{FF2B5EF4-FFF2-40B4-BE49-F238E27FC236}">
                <a16:creationId xmlns:a16="http://schemas.microsoft.com/office/drawing/2014/main" id="{E3EFC4E3-0149-4A1C-9255-0D0D615B6E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4776952" y="2948057"/>
            <a:ext cx="156341" cy="39618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81" name="">
            <a:extLst xmlns:a="http://schemas.openxmlformats.org/drawingml/2006/main">
              <a:ext uri="{FF2B5EF4-FFF2-40B4-BE49-F238E27FC236}">
                <a16:creationId xmlns:a16="http://schemas.microsoft.com/office/drawing/2014/main" id="{6E0C78CC-FC55-451E-84B0-9D046910E4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933293" y="2948057"/>
            <a:ext cx="156341" cy="43580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82" name="">
            <a:extLst xmlns:a="http://schemas.openxmlformats.org/drawingml/2006/main">
              <a:ext uri="{FF2B5EF4-FFF2-40B4-BE49-F238E27FC236}">
                <a16:creationId xmlns:a16="http://schemas.microsoft.com/office/drawing/2014/main" id="{EC551693-B37A-4513-8C4A-FE00FA61A7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089634" y="3383860"/>
            <a:ext cx="156341" cy="23771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83" name="">
            <a:extLst xmlns:a="http://schemas.openxmlformats.org/drawingml/2006/main">
              <a:ext uri="{FF2B5EF4-FFF2-40B4-BE49-F238E27FC236}">
                <a16:creationId xmlns:a16="http://schemas.microsoft.com/office/drawing/2014/main" id="{08844882-4BCB-4F3E-8238-17BFC56E6D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245976" y="3621571"/>
            <a:ext cx="156341" cy="31694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84" name="">
            <a:extLst xmlns:a="http://schemas.openxmlformats.org/drawingml/2006/main">
              <a:ext uri="{FF2B5EF4-FFF2-40B4-BE49-F238E27FC236}">
                <a16:creationId xmlns:a16="http://schemas.microsoft.com/office/drawing/2014/main" id="{53F9F136-E070-443C-960B-248CB87898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5402317" y="3344241"/>
            <a:ext cx="156341" cy="59427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85" name="">
            <a:extLst xmlns:a="http://schemas.openxmlformats.org/drawingml/2006/main">
              <a:ext uri="{FF2B5EF4-FFF2-40B4-BE49-F238E27FC236}">
                <a16:creationId xmlns:a16="http://schemas.microsoft.com/office/drawing/2014/main" id="{69763A8F-1DA7-435C-B394-DD7BAEB94C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558659" y="3344241"/>
            <a:ext cx="156341" cy="75275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86" name="">
            <a:extLst xmlns:a="http://schemas.openxmlformats.org/drawingml/2006/main">
              <a:ext uri="{FF2B5EF4-FFF2-40B4-BE49-F238E27FC236}">
                <a16:creationId xmlns:a16="http://schemas.microsoft.com/office/drawing/2014/main" id="{947D1AFA-E357-4EA4-A582-87AEF7EBD5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181100" y="2433016"/>
            <a:ext cx="156341" cy="95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87" name="">
            <a:extLst xmlns:a="http://schemas.openxmlformats.org/drawingml/2006/main">
              <a:ext uri="{FF2B5EF4-FFF2-40B4-BE49-F238E27FC236}">
                <a16:creationId xmlns:a16="http://schemas.microsoft.com/office/drawing/2014/main" id="{F9EB3829-BC06-47B7-8F46-AC1999B3A9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337441" y="2353779"/>
            <a:ext cx="156341" cy="7923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88" name="">
            <a:extLst xmlns:a="http://schemas.openxmlformats.org/drawingml/2006/main">
              <a:ext uri="{FF2B5EF4-FFF2-40B4-BE49-F238E27FC236}">
                <a16:creationId xmlns:a16="http://schemas.microsoft.com/office/drawing/2014/main" id="{47369521-475F-4C47-9624-D2B98A8A8F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493783" y="2353779"/>
            <a:ext cx="156341" cy="19809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89" name="">
            <a:extLst xmlns:a="http://schemas.openxmlformats.org/drawingml/2006/main">
              <a:ext uri="{FF2B5EF4-FFF2-40B4-BE49-F238E27FC236}">
                <a16:creationId xmlns:a16="http://schemas.microsoft.com/office/drawing/2014/main" id="{15CEBEC5-1DD4-4958-9930-6B0F6290D4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962807" y="3581952"/>
            <a:ext cx="156341" cy="95084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90" name="">
            <a:extLst xmlns:a="http://schemas.openxmlformats.org/drawingml/2006/main">
              <a:ext uri="{FF2B5EF4-FFF2-40B4-BE49-F238E27FC236}">
                <a16:creationId xmlns:a16="http://schemas.microsoft.com/office/drawing/2014/main" id="{E5B40190-09DC-4BD8-BEFA-FB95C7D632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2119148" y="2631109"/>
            <a:ext cx="156341" cy="95084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91" name="">
            <a:extLst xmlns:a="http://schemas.openxmlformats.org/drawingml/2006/main">
              <a:ext uri="{FF2B5EF4-FFF2-40B4-BE49-F238E27FC236}">
                <a16:creationId xmlns:a16="http://schemas.microsoft.com/office/drawing/2014/main" id="{455BAEB0-891E-439E-AC69-6043870755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2275490" y="2631109"/>
            <a:ext cx="156341" cy="79237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92" name="">
            <a:extLst xmlns:a="http://schemas.openxmlformats.org/drawingml/2006/main">
              <a:ext uri="{FF2B5EF4-FFF2-40B4-BE49-F238E27FC236}">
                <a16:creationId xmlns:a16="http://schemas.microsoft.com/office/drawing/2014/main" id="{BDE95160-AA62-46E1-A113-F622A42305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2431831" y="3047103"/>
            <a:ext cx="156341" cy="376376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93" name="">
            <a:extLst xmlns:a="http://schemas.openxmlformats.org/drawingml/2006/main">
              <a:ext uri="{FF2B5EF4-FFF2-40B4-BE49-F238E27FC236}">
                <a16:creationId xmlns:a16="http://schemas.microsoft.com/office/drawing/2014/main" id="{DC5166DB-32EA-44E5-893A-8BC5489339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2588172" y="3047103"/>
            <a:ext cx="156341" cy="7923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94" name="">
            <a:extLst xmlns:a="http://schemas.openxmlformats.org/drawingml/2006/main">
              <a:ext uri="{FF2B5EF4-FFF2-40B4-BE49-F238E27FC236}">
                <a16:creationId xmlns:a16="http://schemas.microsoft.com/office/drawing/2014/main" id="{92FF04D9-573F-4AC4-B795-3D1CDCF4F1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2744514" y="2789583"/>
            <a:ext cx="156341" cy="33675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95" name="">
            <a:extLst xmlns:a="http://schemas.openxmlformats.org/drawingml/2006/main">
              <a:ext uri="{FF2B5EF4-FFF2-40B4-BE49-F238E27FC236}">
                <a16:creationId xmlns:a16="http://schemas.microsoft.com/office/drawing/2014/main" id="{1485DA29-A1F3-4928-B8FD-548BBCEF99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2900855" y="2789583"/>
            <a:ext cx="156341" cy="39618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96" name="">
            <a:extLst xmlns:a="http://schemas.openxmlformats.org/drawingml/2006/main">
              <a:ext uri="{FF2B5EF4-FFF2-40B4-BE49-F238E27FC236}">
                <a16:creationId xmlns:a16="http://schemas.microsoft.com/office/drawing/2014/main" id="{94EC0C5A-3D3D-4F52-B204-E04DF8B6BD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3369879" y="3542334"/>
            <a:ext cx="156341" cy="31694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97" name="">
            <a:extLst xmlns:a="http://schemas.openxmlformats.org/drawingml/2006/main">
              <a:ext uri="{FF2B5EF4-FFF2-40B4-BE49-F238E27FC236}">
                <a16:creationId xmlns:a16="http://schemas.microsoft.com/office/drawing/2014/main" id="{0913E66A-BEFF-4A66-A5AD-269A48EBF9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526221" y="2948057"/>
            <a:ext cx="156341" cy="9112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98" name="">
            <a:extLst xmlns:a="http://schemas.openxmlformats.org/drawingml/2006/main">
              <a:ext uri="{FF2B5EF4-FFF2-40B4-BE49-F238E27FC236}">
                <a16:creationId xmlns:a16="http://schemas.microsoft.com/office/drawing/2014/main" id="{FDA14928-D84A-48E1-AC16-74F777E122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995245" y="3027293"/>
            <a:ext cx="156341" cy="3961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99" name="">
            <a:extLst xmlns:a="http://schemas.openxmlformats.org/drawingml/2006/main">
              <a:ext uri="{FF2B5EF4-FFF2-40B4-BE49-F238E27FC236}">
                <a16:creationId xmlns:a16="http://schemas.microsoft.com/office/drawing/2014/main" id="{3909FAF6-79B2-485A-9140-FCDA3F01F1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151586" y="3027293"/>
            <a:ext cx="156341" cy="23771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100" name="">
            <a:extLst xmlns:a="http://schemas.openxmlformats.org/drawingml/2006/main">
              <a:ext uri="{FF2B5EF4-FFF2-40B4-BE49-F238E27FC236}">
                <a16:creationId xmlns:a16="http://schemas.microsoft.com/office/drawing/2014/main" id="{1D11C1C9-1852-4DCC-8F23-FE5531DE08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307928" y="3265004"/>
            <a:ext cx="156341" cy="31694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101" name="">
            <a:extLst xmlns:a="http://schemas.openxmlformats.org/drawingml/2006/main">
              <a:ext uri="{FF2B5EF4-FFF2-40B4-BE49-F238E27FC236}">
                <a16:creationId xmlns:a16="http://schemas.microsoft.com/office/drawing/2014/main" id="{EC38F151-B266-4311-B16E-116AEC7E3C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4464269" y="3344241"/>
            <a:ext cx="156341" cy="23771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102" name="">
            <a:extLst xmlns:a="http://schemas.openxmlformats.org/drawingml/2006/main">
              <a:ext uri="{FF2B5EF4-FFF2-40B4-BE49-F238E27FC236}">
                <a16:creationId xmlns:a16="http://schemas.microsoft.com/office/drawing/2014/main" id="{D1544ED2-407B-4DF7-ADBD-27804AD3CF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4620610" y="2948057"/>
            <a:ext cx="156341" cy="39618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103" name="">
            <a:extLst xmlns:a="http://schemas.openxmlformats.org/drawingml/2006/main">
              <a:ext uri="{FF2B5EF4-FFF2-40B4-BE49-F238E27FC236}">
                <a16:creationId xmlns:a16="http://schemas.microsoft.com/office/drawing/2014/main" id="{768278DF-5473-47E2-9CFF-FBF27BEB82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776952" y="2948057"/>
            <a:ext cx="156341" cy="23771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104" name="">
            <a:extLst xmlns:a="http://schemas.openxmlformats.org/drawingml/2006/main">
              <a:ext uri="{FF2B5EF4-FFF2-40B4-BE49-F238E27FC236}">
                <a16:creationId xmlns:a16="http://schemas.microsoft.com/office/drawing/2014/main" id="{CEB1C005-3C25-460E-8BB7-F773E11634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4933293" y="3027293"/>
            <a:ext cx="156341" cy="15847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105" name="">
            <a:extLst xmlns:a="http://schemas.openxmlformats.org/drawingml/2006/main">
              <a:ext uri="{FF2B5EF4-FFF2-40B4-BE49-F238E27FC236}">
                <a16:creationId xmlns:a16="http://schemas.microsoft.com/office/drawing/2014/main" id="{3B918EF0-9FA1-48A1-9417-D200D8515D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089634" y="3027293"/>
            <a:ext cx="156341" cy="11885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106" name="">
            <a:extLst xmlns:a="http://schemas.openxmlformats.org/drawingml/2006/main">
              <a:ext uri="{FF2B5EF4-FFF2-40B4-BE49-F238E27FC236}">
                <a16:creationId xmlns:a16="http://schemas.microsoft.com/office/drawing/2014/main" id="{54CE33F9-73BB-42B7-A700-B6269FF7E1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245976" y="3146149"/>
            <a:ext cx="156341" cy="7923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107" name="">
            <a:extLst xmlns:a="http://schemas.openxmlformats.org/drawingml/2006/main">
              <a:ext uri="{FF2B5EF4-FFF2-40B4-BE49-F238E27FC236}">
                <a16:creationId xmlns:a16="http://schemas.microsoft.com/office/drawing/2014/main" id="{0AFCC49D-4CFF-4659-B579-6FFA7F8EA7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402317" y="3225386"/>
            <a:ext cx="156341" cy="95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108" name="">
            <a:extLst xmlns:a="http://schemas.openxmlformats.org/drawingml/2006/main">
              <a:ext uri="{FF2B5EF4-FFF2-40B4-BE49-F238E27FC236}">
                <a16:creationId xmlns:a16="http://schemas.microsoft.com/office/drawing/2014/main" id="{FA10A076-254C-4451-8D64-2DFFC37782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558659" y="3225386"/>
            <a:ext cx="156341" cy="3961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278A82"/>
            </a:solidFill>
            <a:prstDash val="dash"/>
          </a:ln>
        </p:spPr>
      </p:sp>
      <p:sp>
        <p:nvSpPr>
          <p:cNvPr id="109" name="">
            <a:extLst xmlns:a="http://schemas.openxmlformats.org/drawingml/2006/main">
              <a:ext uri="{FF2B5EF4-FFF2-40B4-BE49-F238E27FC236}">
                <a16:creationId xmlns:a16="http://schemas.microsoft.com/office/drawing/2014/main" id="{7D2A0692-4846-4DA2-9797-802DF40104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" y="5172075"/>
            <a:ext cx="190500" cy="2095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10" name="">
            <a:extLst xmlns:a="http://schemas.openxmlformats.org/drawingml/2006/main">
              <a:ext uri="{FF2B5EF4-FFF2-40B4-BE49-F238E27FC236}">
                <a16:creationId xmlns:a16="http://schemas.microsoft.com/office/drawing/2014/main" id="{FC3685F3-C138-4FAF-A44B-0C0CC1FD58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5105400"/>
            <a:ext cx="1435100" cy="1619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4867"/>
          </a:bodyPr>
          <a:lstStyle xmlns:a="http://schemas.openxmlformats.org/drawingml/2006/main"/>
          <a:p xmlns:a="http://schemas.openxmlformats.org/drawingml/2006/main">
            <a:pPr>
              <a:defRPr sz="713">
                <a:solidFill>
                  <a:srgbClr val="687486"/>
                </a:solidFill>
              </a:defRPr>
            </a:pPr>
            <a:r>
              <a:rPr sz="713">
                <a:solidFill>
                  <a:srgbClr val="687486"/>
                </a:solidFill>
              </a:rPr>
              <a:t>第一产业</a:t>
            </a:r>
          </a:p>
        </p:txBody>
      </p:sp>
      <p:sp>
        <p:nvSpPr>
          <p:cNvPr id="111" name="">
            <a:extLst xmlns:a="http://schemas.openxmlformats.org/drawingml/2006/main">
              <a:ext uri="{FF2B5EF4-FFF2-40B4-BE49-F238E27FC236}">
                <a16:creationId xmlns:a16="http://schemas.microsoft.com/office/drawing/2014/main" id="{6ECB7D18-CA40-4B9B-AB1B-BE0D2327E1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73325" y="5172075"/>
            <a:ext cx="190500" cy="2095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112" name="">
            <a:extLst xmlns:a="http://schemas.openxmlformats.org/drawingml/2006/main">
              <a:ext uri="{FF2B5EF4-FFF2-40B4-BE49-F238E27FC236}">
                <a16:creationId xmlns:a16="http://schemas.microsoft.com/office/drawing/2014/main" id="{5874BAC4-D051-4BA4-AF10-276D47B5A2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11450" y="5105400"/>
            <a:ext cx="1435100" cy="1619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4867"/>
          </a:bodyPr>
          <a:lstStyle xmlns:a="http://schemas.openxmlformats.org/drawingml/2006/main"/>
          <a:p xmlns:a="http://schemas.openxmlformats.org/drawingml/2006/main">
            <a:pPr>
              <a:defRPr sz="713">
                <a:solidFill>
                  <a:srgbClr val="687486"/>
                </a:solidFill>
              </a:defRPr>
            </a:pPr>
            <a:r>
              <a:rPr sz="713">
                <a:solidFill>
                  <a:srgbClr val="687486"/>
                </a:solidFill>
              </a:rPr>
              <a:t>第二产业</a:t>
            </a:r>
          </a:p>
        </p:txBody>
      </p:sp>
      <p:sp>
        <p:nvSpPr>
          <p:cNvPr id="113" name="">
            <a:extLst xmlns:a="http://schemas.openxmlformats.org/drawingml/2006/main">
              <a:ext uri="{FF2B5EF4-FFF2-40B4-BE49-F238E27FC236}">
                <a16:creationId xmlns:a16="http://schemas.microsoft.com/office/drawing/2014/main" id="{0C363A86-76D3-4A14-A4D5-6AA23EA6EA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4175" y="5172075"/>
            <a:ext cx="190500" cy="2095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8A82"/>
          </a:solidFill>
          <a:ln xmlns:a="http://schemas.openxmlformats.org/drawingml/2006/main" w="9525">
            <a:solidFill>
              <a:srgbClr val="278A82"/>
            </a:solidFill>
            <a:prstDash val="solid"/>
          </a:ln>
        </p:spPr>
      </p:sp>
      <p:sp>
        <p:nvSpPr>
          <p:cNvPr id="114" name="">
            <a:extLst xmlns:a="http://schemas.openxmlformats.org/drawingml/2006/main">
              <a:ext uri="{FF2B5EF4-FFF2-40B4-BE49-F238E27FC236}">
                <a16:creationId xmlns:a16="http://schemas.microsoft.com/office/drawing/2014/main" id="{AA76F1F8-1C91-480B-9BEC-379F66949C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32300" y="5105400"/>
            <a:ext cx="1435100" cy="1619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4867"/>
          </a:bodyPr>
          <a:lstStyle xmlns:a="http://schemas.openxmlformats.org/drawingml/2006/main"/>
          <a:p xmlns:a="http://schemas.openxmlformats.org/drawingml/2006/main">
            <a:pPr>
              <a:defRPr sz="713">
                <a:solidFill>
                  <a:srgbClr val="687486"/>
                </a:solidFill>
              </a:defRPr>
            </a:pPr>
            <a:r>
              <a:rPr sz="713">
                <a:solidFill>
                  <a:srgbClr val="687486"/>
                </a:solidFill>
              </a:rPr>
              <a:t>第三产业</a:t>
            </a:r>
          </a:p>
        </p:txBody>
      </p:sp>
      <p:sp>
        <p:nvSpPr>
          <p:cNvPr id="115" name="">
            <a:extLst xmlns:a="http://schemas.openxmlformats.org/drawingml/2006/main">
              <a:ext uri="{FF2B5EF4-FFF2-40B4-BE49-F238E27FC236}">
                <a16:creationId xmlns:a16="http://schemas.microsoft.com/office/drawing/2014/main" id="{1C8F15D9-B9EA-49D9-A1E9-D0B63AF2A9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16" name="">
            <a:extLst xmlns:a="http://schemas.openxmlformats.org/drawingml/2006/main">
              <a:ext uri="{FF2B5EF4-FFF2-40B4-BE49-F238E27FC236}">
                <a16:creationId xmlns:a16="http://schemas.microsoft.com/office/drawing/2014/main" id="{0ABB85B5-900C-4A4E-AC96-60D3B4580E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服务业生产指数同比，%</a:t>
            </a:r>
          </a:p>
        </p:txBody>
      </p:sp>
      <p:sp>
        <p:nvSpPr>
          <p:cNvPr id="117" name="">
            <a:extLst xmlns:a="http://schemas.openxmlformats.org/drawingml/2006/main">
              <a:ext uri="{FF2B5EF4-FFF2-40B4-BE49-F238E27FC236}">
                <a16:creationId xmlns:a16="http://schemas.microsoft.com/office/drawing/2014/main" id="{13CCA0A2-BA24-4435-A85B-165131EEC4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自2024</a:t>
            </a:r>
          </a:p>
        </p:txBody>
      </p:sp>
      <p:sp>
        <p:nvSpPr>
          <p:cNvPr id="118" name="">
            <a:extLst xmlns:a="http://schemas.openxmlformats.org/drawingml/2006/main">
              <a:ext uri="{FF2B5EF4-FFF2-40B4-BE49-F238E27FC236}">
                <a16:creationId xmlns:a16="http://schemas.microsoft.com/office/drawing/2014/main" id="{C6DAF2CD-3108-49FF-B28F-2872FE1811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5324475"/>
            <a:ext cx="512445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68B2C"/>
                </a:solidFill>
              </a:defRPr>
            </a:pPr>
            <a:r>
              <a:rPr sz="735">
                <a:solidFill>
                  <a:srgbClr val="C68B2C"/>
                </a:solidFill>
              </a:rPr>
              <a:t>注：主图自2024年起；2020—2023疫情、低基数及重启扰动异常期未显示，原始发布值保留于底稿。</a:t>
            </a:r>
          </a:p>
        </p:txBody>
      </p:sp>
      <p:graphicFrame>
        <p:nvGraphicFramePr>
          <p:cNvPr id="245" name="Chart"/>
          <p:cNvGraphicFramePr/>
          <p:nvPr/>
        </p:nvGraphicFramePr>
        <p:xfrm>
          <a:off xmlns:a="http://schemas.openxmlformats.org/drawingml/2006/main" x="6324600" y="1981200"/>
          <a:ext xmlns:a="http://schemas.openxmlformats.org/drawingml/2006/main" cx="5162550" cy="331470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e4cd1735976e4d3a"/>
          </a:graphicData>
        </a:graphic>
      </p:graphicFrame>
      <p:sp>
        <p:nvSpPr>
          <p:cNvPr id="120" name="">
            <a:extLst xmlns:a="http://schemas.openxmlformats.org/drawingml/2006/main">
              <a:ext uri="{FF2B5EF4-FFF2-40B4-BE49-F238E27FC236}">
                <a16:creationId xmlns:a16="http://schemas.microsoft.com/office/drawing/2014/main" id="{32779999-BE45-4CE4-960D-E0097FEB4F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9525">
            <a:solidFill>
              <a:srgbClr val="EAF0F6"/>
            </a:solidFill>
            <a:prstDash val="solid"/>
          </a:ln>
        </p:spPr>
      </p:sp>
      <p:sp>
        <p:nvSpPr>
          <p:cNvPr id="121" name="">
            <a:extLst xmlns:a="http://schemas.openxmlformats.org/drawingml/2006/main">
              <a:ext uri="{FF2B5EF4-FFF2-40B4-BE49-F238E27FC236}">
                <a16:creationId xmlns:a16="http://schemas.microsoft.com/office/drawing/2014/main" id="{3021908D-FF06-4740-94B6-8829025CDD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22" name="">
            <a:extLst xmlns:a="http://schemas.openxmlformats.org/drawingml/2006/main">
              <a:ext uri="{FF2B5EF4-FFF2-40B4-BE49-F238E27FC236}">
                <a16:creationId xmlns:a16="http://schemas.microsoft.com/office/drawing/2014/main" id="{D2704208-00C9-4CF5-A2AB-3EE1BB2FF3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286CA8"/>
                </a:solidFill>
              </a:defRPr>
            </a:pPr>
            <a:r>
              <a:rPr sz="825" b="1">
                <a:solidFill>
                  <a:srgbClr val="286CA8"/>
                </a:solidFill>
              </a:rPr>
              <a:t>研判</a:t>
            </a:r>
          </a:p>
        </p:txBody>
      </p:sp>
      <p:sp>
        <p:nvSpPr>
          <p:cNvPr id="123" name="">
            <a:extLst xmlns:a="http://schemas.openxmlformats.org/drawingml/2006/main">
              <a:ext uri="{FF2B5EF4-FFF2-40B4-BE49-F238E27FC236}">
                <a16:creationId xmlns:a16="http://schemas.microsoft.com/office/drawing/2014/main" id="{427D7328-57AB-4272-89A0-5B5A585E17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第三产业同比5.1%，高于第二产业3.0%；服务业生产指数6月4.7%，对总量增长的支撑强于二产。</a:t>
            </a:r>
          </a:p>
        </p:txBody>
      </p:sp>
      <p:sp>
        <p:nvSpPr>
          <p:cNvPr id="124" name="">
            <a:extLst xmlns:a="http://schemas.openxmlformats.org/drawingml/2006/main">
              <a:ext uri="{FF2B5EF4-FFF2-40B4-BE49-F238E27FC236}">
                <a16:creationId xmlns:a16="http://schemas.microsoft.com/office/drawing/2014/main" id="{128ED27E-942F-4451-974A-8CEAFD74F6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25" name="">
            <a:extLst xmlns:a="http://schemas.openxmlformats.org/drawingml/2006/main">
              <a:ext uri="{FF2B5EF4-FFF2-40B4-BE49-F238E27FC236}">
                <a16:creationId xmlns:a16="http://schemas.microsoft.com/office/drawing/2014/main" id="{AD2BC182-7146-4A86-8934-02A905F2C8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资料来源：国家统计局、Wind；图表实际截止 2026-06-30</a:t>
            </a:r>
          </a:p>
        </p:txBody>
      </p:sp>
      <p:sp>
        <p:nvSpPr>
          <p:cNvPr id="126" name="">
            <a:extLst xmlns:a="http://schemas.openxmlformats.org/drawingml/2006/main">
              <a:ext uri="{FF2B5EF4-FFF2-40B4-BE49-F238E27FC236}">
                <a16:creationId xmlns:a16="http://schemas.microsoft.com/office/drawing/2014/main" id="{4D03E2DD-04EB-4E8C-BD93-75EA8A7B47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36983717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612573D-92AF-42F9-B955-876A520027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SUPPLY · INDUSTRY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B8A0214-46B3-4123-AF97-8CCB6881A5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11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2AF034B-EEAD-4212-A36C-F06E6DD7B1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工业生产仍有韧性，但门类分化明显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4D801FE-30A5-4854-AB86-DE956FB60C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P8、9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25D6F7D-596F-4085-B0D3-06D8F85167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F13AD79-678F-4299-9FEB-2604789FF6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0DADA2C-FB6A-4A70-8307-80CFDA7C75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工业增加值当月同比，%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F54443D-AE38-4708-B906-6B0C2CC034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自2024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3447DE5-87FF-4079-8083-17C4BCA590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191125"/>
            <a:ext cx="5124450" cy="390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68B2C"/>
                </a:solidFill>
              </a:defRPr>
            </a:pPr>
            <a:r>
              <a:rPr sz="735">
                <a:solidFill>
                  <a:srgbClr val="C68B2C"/>
                </a:solidFill>
              </a:rPr>
              <a:t>注：主图自2024年起；2020—2023疫情、低基数及重启扰动异常期未显示，原始发布值保留于底稿。 注：工业增加值1—2月按国家统计局官方合并同比绘制；原稿2025年1—2月异常拆分点未进入主图。</a:t>
            </a:r>
          </a:p>
        </p:txBody>
      </p:sp>
      <p:graphicFrame>
        <p:nvGraphicFramePr>
          <p:cNvPr id="31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5162550" cy="31813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0a65d1e49d514907"/>
          </a:graphicData>
        </a:graphic>
      </p:graphicFrame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1D87E15-92C1-4B20-B66D-34D730BFAE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A4CCC8A-D569-4373-A378-4C8F2AAA96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三大门类工业增加值同比，%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F736B33-103B-401E-B19F-4FF1F0EE5D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动态轴</a:t>
            </a:r>
          </a:p>
        </p:txBody>
      </p:sp>
      <p:graphicFrame>
        <p:nvGraphicFramePr>
          <p:cNvPr id="35" name="Chart"/>
          <p:cNvGraphicFramePr/>
          <p:nvPr/>
        </p:nvGraphicFramePr>
        <p:xfrm>
          <a:off xmlns:a="http://schemas.openxmlformats.org/drawingml/2006/main" x="6324600" y="1981200"/>
          <a:ext xmlns:a="http://schemas.openxmlformats.org/drawingml/2006/main" cx="51625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2dfd21d66db24a08"/>
          </a:graphicData>
        </a:graphic>
      </p:graphicFrame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DF92DFF-EF50-4DD2-8F87-B0F21B57FF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9525">
            <a:solidFill>
              <a:srgbClr val="EAF0F6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C298D2B-F3E9-437D-8506-CAADB0BFAC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41AEDF0-9C80-439B-8BEA-08C4628DD9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286CA8"/>
                </a:solidFill>
              </a:defRPr>
            </a:pPr>
            <a:r>
              <a:rPr sz="825" b="1">
                <a:solidFill>
                  <a:srgbClr val="286CA8"/>
                </a:solidFill>
              </a:rPr>
              <a:t>研判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EAB877F-9E76-4028-82FD-C1CAA99F8D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工业增加值6月同比5.3%，制造业6.0%、公用事业7.8%，而采矿业−2.2%；供给韧性集中在制造与公用事业。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59E0143-3FA4-4D4C-A487-53A7D6CCB0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58AF1A7-D65C-4C85-8967-047E1AC2B8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资料来源：国家统计局、Wind；图表实际截止 2026-06-30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7DDABB7-E889-4289-8B99-2D47151331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32569727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79" name="">
            <a:extLst xmlns:a="http://schemas.openxmlformats.org/drawingml/2006/main">
              <a:ext uri="{FF2B5EF4-FFF2-40B4-BE49-F238E27FC236}">
                <a16:creationId xmlns:a16="http://schemas.microsoft.com/office/drawing/2014/main" id="{DC44AFE0-37F1-4D50-85EA-3A9F7F3E5B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SUPPLY · INDUSTRY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D644E20-B5EE-47E7-841A-0D01BA370B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12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62A8540-978F-43D8-A4FB-9B4865F237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工业景气由少数行业支撑，行业扩散度有限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50804BD-59E3-4661-A703-9CB4171F6F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按最新同比排序，完整保留原表全部行业｜原底稿 P10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61FFC13-4011-4054-A56B-9A060E9375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073DE00-A0F4-4235-995E-33637716AC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2EFBB1D-26AE-44E5-9714-2E6CC11053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50482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6月同比：领先行业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ADF5A76-27DE-4F3E-8F79-9504782C30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2000250"/>
            <a:ext cx="9525" cy="3562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527482B-03D2-4195-A922-FB08492E15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019757"/>
            <a:ext cx="16002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铁路船舶航空航天设备制造业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5CE3412-6BEF-4F2D-9D9C-25D3F9C936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2038807"/>
            <a:ext cx="2914650" cy="20882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8791008-6A77-4654-A74B-74786EDD3A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2019757"/>
            <a:ext cx="4953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18.2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9A29181-7138-4898-87FD-8883AF501F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379802"/>
            <a:ext cx="16002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计算机通信和电子设备制造业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8B28945-5F1D-42BD-81A3-C058EF0D03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2398852"/>
            <a:ext cx="2514286" cy="20882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CBB52C5-815A-446C-A946-7224AAF79D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2379802"/>
            <a:ext cx="4953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15.7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6CD7629-F409-4180-87CC-675F174B9B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739847"/>
            <a:ext cx="16002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专用设备制造业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1FE5FD9-3DB9-4D88-B5C6-E18E0F5CEE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2758897"/>
            <a:ext cx="1601456" cy="20882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63AA2A1-081F-4A0F-AEC0-253F743591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2739847"/>
            <a:ext cx="4953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10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40A32C1-3846-4DD7-8163-6B065DF0A0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099892"/>
            <a:ext cx="16002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通用设备制造业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AD6E1F7-0CBA-470B-BB3E-352AACD90D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3118942"/>
            <a:ext cx="1585441" cy="20882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3BD31D9-252A-4B39-94F0-360ED5D49F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3099892"/>
            <a:ext cx="4953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9.9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192B410-6AA1-40D4-B90F-8E43155F85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459937"/>
            <a:ext cx="16002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食品制造业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E1325FB-6D1D-4071-8DCE-97B46F5196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3478987"/>
            <a:ext cx="1425296" cy="20882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2113F71-A78D-4FD1-8EFB-E92AA9613E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3459937"/>
            <a:ext cx="4953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8.9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BA0D7C7-4509-4021-856B-4D69422C06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819982"/>
            <a:ext cx="16002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汽车制造业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25F7BB7-A506-4081-BF16-1E548B05FD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3839032"/>
            <a:ext cx="1393267" cy="20882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1D3D302-B283-4A4F-8EFF-A4BBAEB402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3819982"/>
            <a:ext cx="4953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8.7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A0EDFA0-25B4-48D2-AA12-C1BBF92681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180027"/>
            <a:ext cx="16002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金属制品业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B38E525-2115-444D-900D-3717F6F505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4199077"/>
            <a:ext cx="1249136" cy="20882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455A21D-0885-41D6-A263-C54EBF1142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4180027"/>
            <a:ext cx="4953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7.8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138D82DF-849A-473D-B5FF-7BCD3F8D2D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540072"/>
            <a:ext cx="16002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电气机械和器材制造业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508D217-F9E6-4F5C-93B0-34B78D2F0C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4559122"/>
            <a:ext cx="1121019" cy="20882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44A0B990-E5C8-44C1-81E6-5228F2A0CA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4540072"/>
            <a:ext cx="4953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7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DF9BE69-7DB3-49F3-9AE9-4195B68487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900117"/>
            <a:ext cx="16002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医药制造业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DAF13BA2-6B1E-4416-83AD-58D92185E9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4919167"/>
            <a:ext cx="1072976" cy="20882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DA74A40B-3E95-4D43-AE7E-F1494DE776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4900117"/>
            <a:ext cx="4953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6.7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6B3BE891-304D-40F0-8E64-9FD6068F72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260162"/>
            <a:ext cx="16002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橡胶和塑料制品业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29474F54-9820-43D3-B374-5FF5EC1A83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5279212"/>
            <a:ext cx="1040946" cy="20882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18574FC9-F2C1-4013-AD20-E1E217B72C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5260162"/>
            <a:ext cx="4953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6.5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5E56EE14-6E6D-4383-96F7-412CEF82AF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8CFBDE02-B9CB-4074-AE1B-6090E827D7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50482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6月同比：中低位行业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AB100057-C45C-49BA-AFB0-70A3E37C8A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53086" y="2000250"/>
            <a:ext cx="9525" cy="3562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70920454-5ECF-464A-8504-F79AD42C3B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2019757"/>
            <a:ext cx="16002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酒、饮料和精制茶制造业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9B03093A-2EFE-49FF-A868-B38E5EA162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53086" y="2038807"/>
            <a:ext cx="1481614" cy="20882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2B15CD3F-B75F-4EE1-B285-214CDDBDD4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2019757"/>
            <a:ext cx="4953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6.1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95478B90-9505-4064-8A4D-3BE452E1DC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2379802"/>
            <a:ext cx="16002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规模以上工业增加值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0AC047E8-0287-4676-A376-6BB7C67A17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53086" y="2398852"/>
            <a:ext cx="1287304" cy="20882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24934E44-27EF-46C7-A3AF-FDF7351B55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2379802"/>
            <a:ext cx="4953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5.3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55F64360-C870-4C90-BAD3-F150EAE4D3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2739847"/>
            <a:ext cx="16002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纺织业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5EDE8D64-4C81-4B1D-B844-EBC29085C8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53086" y="2758897"/>
            <a:ext cx="825818" cy="20882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0FE15F28-8470-4261-A94E-E6328F01D4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2739847"/>
            <a:ext cx="4953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3.4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BC2441A1-5668-4BF4-9A1E-312D0DEDF9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3099892"/>
            <a:ext cx="16002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黑色金属冶炼和压延加工业</a:t>
            </a:r>
          </a:p>
        </p:txBody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1A5EDD0D-0F61-4E02-BAB0-00BEA40E72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53086" y="3118942"/>
            <a:ext cx="801529" cy="20882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7F3C248E-BC21-4F99-9421-4F38D6BFF6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3099892"/>
            <a:ext cx="4953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3.3</a:t>
            </a:r>
          </a:p>
        </p:txBody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CF8451BD-55EB-4DA6-956B-0D186830FD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3459937"/>
            <a:ext cx="16002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农副食品加工业</a:t>
            </a:r>
          </a:p>
        </p:txBody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8AF43A68-0017-43D1-B52D-E94FA75F43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53086" y="3478987"/>
            <a:ext cx="752951" cy="20882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93C444AF-32A2-45F7-80E4-83E2B6F5F4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3459937"/>
            <a:ext cx="4953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3.1</a:t>
            </a:r>
          </a:p>
        </p:txBody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AE83E22B-02AD-4198-A28E-FA6249A270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3819982"/>
            <a:ext cx="16002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石油和天然气开采业</a:t>
            </a:r>
          </a:p>
        </p:txBody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B7C28790-FAED-431D-BE44-6D67CB0E8A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53086" y="3839032"/>
            <a:ext cx="242888" cy="20882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52F5BDE5-718F-4F8C-BDDD-A76EB48C40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3819982"/>
            <a:ext cx="4953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</a:t>
            </a:r>
          </a:p>
        </p:txBody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568300AE-2E42-44B6-BD26-6A6084AE6B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4180027"/>
            <a:ext cx="16002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化学原料和化学制品制造业</a:t>
            </a:r>
          </a:p>
        </p:txBody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639F6646-A66C-4F7C-95EC-0CC232F62F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8798" y="4199077"/>
            <a:ext cx="24289" cy="20882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C1FB852E-78E6-4C1B-869A-4620568A19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4180027"/>
            <a:ext cx="4953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-0.1</a:t>
            </a:r>
          </a:p>
        </p:txBody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45382D05-E6BE-4683-89E0-A6EFDA1D9A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4540072"/>
            <a:ext cx="16002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非金属矿物制品业</a:t>
            </a:r>
          </a:p>
        </p:txBody>
      </p:sp>
      <p:sp>
        <p:nvSpPr>
          <p:cNvPr id="64" name="">
            <a:extLst xmlns:a="http://schemas.openxmlformats.org/drawingml/2006/main">
              <a:ext uri="{FF2B5EF4-FFF2-40B4-BE49-F238E27FC236}">
                <a16:creationId xmlns:a16="http://schemas.microsoft.com/office/drawing/2014/main" id="{2E88C05A-2551-489A-B131-618F7A31BF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94445" y="4559122"/>
            <a:ext cx="558641" cy="20882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65" name="">
            <a:extLst xmlns:a="http://schemas.openxmlformats.org/drawingml/2006/main">
              <a:ext uri="{FF2B5EF4-FFF2-40B4-BE49-F238E27FC236}">
                <a16:creationId xmlns:a16="http://schemas.microsoft.com/office/drawing/2014/main" id="{CE425BA9-90A6-418E-AE08-52C427CFC4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4540072"/>
            <a:ext cx="4953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-2.3</a:t>
            </a:r>
          </a:p>
        </p:txBody>
      </p:sp>
      <p:sp>
        <p:nvSpPr>
          <p:cNvPr id="66" name="">
            <a:extLst xmlns:a="http://schemas.openxmlformats.org/drawingml/2006/main">
              <a:ext uri="{FF2B5EF4-FFF2-40B4-BE49-F238E27FC236}">
                <a16:creationId xmlns:a16="http://schemas.microsoft.com/office/drawing/2014/main" id="{C9CC79E7-9A59-453F-9286-FE1E4D7E9D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4900117"/>
            <a:ext cx="16002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有色金属冶炼和压延加工业</a:t>
            </a:r>
          </a:p>
        </p:txBody>
      </p:sp>
      <p:sp>
        <p:nvSpPr>
          <p:cNvPr id="67" name="">
            <a:extLst xmlns:a="http://schemas.openxmlformats.org/drawingml/2006/main">
              <a:ext uri="{FF2B5EF4-FFF2-40B4-BE49-F238E27FC236}">
                <a16:creationId xmlns:a16="http://schemas.microsoft.com/office/drawing/2014/main" id="{FBBA27E1-B190-4FD6-94C1-AC46C0D2D6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0114" y="4919167"/>
            <a:ext cx="922972" cy="20882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68" name="">
            <a:extLst xmlns:a="http://schemas.openxmlformats.org/drawingml/2006/main">
              <a:ext uri="{FF2B5EF4-FFF2-40B4-BE49-F238E27FC236}">
                <a16:creationId xmlns:a16="http://schemas.microsoft.com/office/drawing/2014/main" id="{336F1377-419F-4CD3-BED8-471F21D777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4900117"/>
            <a:ext cx="4953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-3.8</a:t>
            </a:r>
          </a:p>
        </p:txBody>
      </p:sp>
      <p:sp>
        <p:nvSpPr>
          <p:cNvPr id="69" name="">
            <a:extLst xmlns:a="http://schemas.openxmlformats.org/drawingml/2006/main">
              <a:ext uri="{FF2B5EF4-FFF2-40B4-BE49-F238E27FC236}">
                <a16:creationId xmlns:a16="http://schemas.microsoft.com/office/drawing/2014/main" id="{A2770637-8EA1-4B44-825D-7A79291524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5260162"/>
            <a:ext cx="16002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煤炭开采和洗选业</a:t>
            </a:r>
          </a:p>
        </p:txBody>
      </p:sp>
      <p:sp>
        <p:nvSpPr>
          <p:cNvPr id="70" name="">
            <a:extLst xmlns:a="http://schemas.openxmlformats.org/drawingml/2006/main">
              <a:ext uri="{FF2B5EF4-FFF2-40B4-BE49-F238E27FC236}">
                <a16:creationId xmlns:a16="http://schemas.microsoft.com/office/drawing/2014/main" id="{6EF8E6A6-9E63-40E8-A16D-2E27125A04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5279212"/>
            <a:ext cx="1433036" cy="20882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71" name="">
            <a:extLst xmlns:a="http://schemas.openxmlformats.org/drawingml/2006/main">
              <a:ext uri="{FF2B5EF4-FFF2-40B4-BE49-F238E27FC236}">
                <a16:creationId xmlns:a16="http://schemas.microsoft.com/office/drawing/2014/main" id="{8E1E8D10-7C0A-438B-B97D-F8337F2224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5260162"/>
            <a:ext cx="495300" cy="25923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-5.9</a:t>
            </a:r>
          </a:p>
        </p:txBody>
      </p:sp>
      <p:sp>
        <p:nvSpPr>
          <p:cNvPr id="72" name="">
            <a:extLst xmlns:a="http://schemas.openxmlformats.org/drawingml/2006/main">
              <a:ext uri="{FF2B5EF4-FFF2-40B4-BE49-F238E27FC236}">
                <a16:creationId xmlns:a16="http://schemas.microsoft.com/office/drawing/2014/main" id="{C95E73C8-0921-42FF-955A-4EF9B07BD2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9525">
            <a:solidFill>
              <a:srgbClr val="EAF0F6"/>
            </a:solidFill>
            <a:prstDash val="solid"/>
          </a:ln>
        </p:spPr>
      </p:sp>
      <p:sp>
        <p:nvSpPr>
          <p:cNvPr id="73" name="">
            <a:extLst xmlns:a="http://schemas.openxmlformats.org/drawingml/2006/main">
              <a:ext uri="{FF2B5EF4-FFF2-40B4-BE49-F238E27FC236}">
                <a16:creationId xmlns:a16="http://schemas.microsoft.com/office/drawing/2014/main" id="{FD521302-4196-40A0-AE0E-14D3EBE10B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74" name="">
            <a:extLst xmlns:a="http://schemas.openxmlformats.org/drawingml/2006/main">
              <a:ext uri="{FF2B5EF4-FFF2-40B4-BE49-F238E27FC236}">
                <a16:creationId xmlns:a16="http://schemas.microsoft.com/office/drawing/2014/main" id="{A0D1780A-2A7B-4A8A-A702-991AD8E849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286CA8"/>
                </a:solidFill>
              </a:defRPr>
            </a:pPr>
            <a:r>
              <a:rPr sz="825" b="1">
                <a:solidFill>
                  <a:srgbClr val="286CA8"/>
                </a:solidFill>
              </a:rPr>
              <a:t>研判</a:t>
            </a:r>
          </a:p>
        </p:txBody>
      </p:sp>
      <p:sp>
        <p:nvSpPr>
          <p:cNvPr id="75" name="">
            <a:extLst xmlns:a="http://schemas.openxmlformats.org/drawingml/2006/main">
              <a:ext uri="{FF2B5EF4-FFF2-40B4-BE49-F238E27FC236}">
                <a16:creationId xmlns:a16="http://schemas.microsoft.com/office/drawing/2014/main" id="{EC42A249-D995-47C9-B294-EFB6904C05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航空航天、电子设备与专用设备领先，煤炭、有色与非金属矿物偏弱；制造业内部扩散度仍有限。</a:t>
            </a:r>
          </a:p>
        </p:txBody>
      </p:sp>
      <p:sp>
        <p:nvSpPr>
          <p:cNvPr id="76" name="">
            <a:extLst xmlns:a="http://schemas.openxmlformats.org/drawingml/2006/main">
              <a:ext uri="{FF2B5EF4-FFF2-40B4-BE49-F238E27FC236}">
                <a16:creationId xmlns:a16="http://schemas.microsoft.com/office/drawing/2014/main" id="{2796E814-7E0D-4241-BEB2-6522927F94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77" name="">
            <a:extLst xmlns:a="http://schemas.openxmlformats.org/drawingml/2006/main">
              <a:ext uri="{FF2B5EF4-FFF2-40B4-BE49-F238E27FC236}">
                <a16:creationId xmlns:a16="http://schemas.microsoft.com/office/drawing/2014/main" id="{B39C4F2C-708D-4095-9982-D47E5928A9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资料来源：国家统计局、Wind</a:t>
            </a:r>
          </a:p>
        </p:txBody>
      </p:sp>
      <p:sp>
        <p:nvSpPr>
          <p:cNvPr id="78" name="">
            <a:extLst xmlns:a="http://schemas.openxmlformats.org/drawingml/2006/main">
              <a:ext uri="{FF2B5EF4-FFF2-40B4-BE49-F238E27FC236}">
                <a16:creationId xmlns:a16="http://schemas.microsoft.com/office/drawing/2014/main" id="{27264D49-9068-4880-8B76-D21E357BFE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850395866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FEA519D4-BB68-4A6B-91AC-3E1024DFC7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SUPPLY · OUTPUT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215BDC1-195A-4BF4-A764-9D4ED59E68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13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461A63B-3FEC-4E6B-A252-4DD263F8D1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传统工业品产量分化，地产链相关品种仍弱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622B80E-241A-429E-974C-9B7E71070E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P11、12、13、14、15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EF8AEDA-4686-4BA9-A3F5-4B5E7B0B89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3CA5E93-66DE-4979-8901-E8C4B8A522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71E0C73-5F80-476E-B8DE-11BABB51B8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50482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6月主要工业品产量同比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24D3DC2-58B0-4EA0-86F7-0FC430B1B0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16719" y="2000250"/>
            <a:ext cx="9525" cy="3562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F73A120-C16D-4D2F-8908-B29B91068D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058162"/>
            <a:ext cx="1600200" cy="43205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发电量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7AB4432-2D0D-4740-A4D0-6673875526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16719" y="2077212"/>
            <a:ext cx="498231" cy="34804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B45A9FD-E46F-44AB-A831-72E685E9D3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2058162"/>
            <a:ext cx="495300" cy="43205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2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21723BF-AD1E-450C-87C9-539220470E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58237"/>
            <a:ext cx="1600200" cy="43205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原煤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292C499-FA70-4CF4-A8A7-E49A58F405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2677287"/>
            <a:ext cx="2416419" cy="34804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E23714E-5033-42C6-A738-69BB801EA0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2658237"/>
            <a:ext cx="495300" cy="43205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-9.7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B0050FA-382E-436B-839A-79888973EC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58312"/>
            <a:ext cx="1600200" cy="43205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焦炭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90F8D8F-7F92-401B-9E0B-14273722BD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16719" y="3277362"/>
            <a:ext cx="274027" cy="34804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FFF2C77-7327-4C15-9967-423FA0A472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3258312"/>
            <a:ext cx="495300" cy="43205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1.1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FAFFECF-2F3D-41D3-A1AB-22382E4CDB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858387"/>
            <a:ext cx="1600200" cy="43205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原油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93FD023-47F7-465D-BDB7-BE3F474442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92162" y="3877437"/>
            <a:ext cx="124558" cy="34804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74C53FE-7A1B-407B-AC32-46EF89ADB7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3858387"/>
            <a:ext cx="495300" cy="43205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-0.5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F172BD7-7A13-4E6A-8891-78F48F4425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458462"/>
            <a:ext cx="1600200" cy="43205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粗钢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24F0EB8-2B42-4844-B196-5BDF2FAEDE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16719" y="4477512"/>
            <a:ext cx="99646" cy="34804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5CF4D0F-B1E2-4523-BD28-C373789055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4458462"/>
            <a:ext cx="495300" cy="43205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0.4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92EF673-742F-4300-B315-9C20F2CD5B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058537"/>
            <a:ext cx="1600200" cy="43205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水泥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F320435-304D-4C12-B519-4CD3983F50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1673" y="5077587"/>
            <a:ext cx="1395046" cy="34804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32C407A-6030-4C0F-86EA-2218644396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5058537"/>
            <a:ext cx="495300" cy="43205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-5.6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FD4CA6C-AA9A-466C-8A50-41EBFA4763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B3027D0-A6F5-427D-A3B1-D428D2DC81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粗钢与水泥产量趋势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C9ED230-E379-4156-B768-E0C8BBC0A9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自2024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FCBF930-434D-427A-B12C-FF1DC3BD5B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5324475"/>
            <a:ext cx="512445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68B2C"/>
                </a:solidFill>
              </a:defRPr>
            </a:pPr>
            <a:r>
              <a:rPr sz="735">
                <a:solidFill>
                  <a:srgbClr val="C68B2C"/>
                </a:solidFill>
              </a:rPr>
              <a:t>注：主图自2024年起；2020—2023疫情、低基数及重启扰动异常期未显示，原始发布值保留于底稿。</a:t>
            </a:r>
          </a:p>
        </p:txBody>
      </p:sp>
      <p:graphicFrame>
        <p:nvGraphicFramePr>
          <p:cNvPr id="69" name="Chart"/>
          <p:cNvGraphicFramePr/>
          <p:nvPr/>
        </p:nvGraphicFramePr>
        <p:xfrm>
          <a:off xmlns:a="http://schemas.openxmlformats.org/drawingml/2006/main" x="6324600" y="1981200"/>
          <a:ext xmlns:a="http://schemas.openxmlformats.org/drawingml/2006/main" cx="5162550" cy="331470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8ada81f4e7e845bd"/>
          </a:graphicData>
        </a:graphic>
      </p:graphicFrame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27A2740E-3D3E-495C-BF58-A71EA529D7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7ECEA"/>
          </a:solidFill>
          <a:ln xmlns:a="http://schemas.openxmlformats.org/drawingml/2006/main" w="9525">
            <a:solidFill>
              <a:srgbClr val="F7ECEA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9E642557-E2DB-4AE2-AD7D-6806448399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6F84C8A9-6D4A-4299-89E7-1ED7C344C0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9483B"/>
                </a:solidFill>
              </a:defRPr>
            </a:pPr>
            <a:r>
              <a:rPr sz="825" b="1">
                <a:solidFill>
                  <a:srgbClr val="C9483B"/>
                </a:solidFill>
              </a:rPr>
              <a:t>研判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B31536FC-1DE0-4C98-83CF-846EA57822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发电量2.0%、粗钢0.4%，煤炭−9.7%、水泥−5.6%；地产链与传统重工业仍是供给端最弱环节。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E814D8C7-F05F-413B-A5C9-D07323ECF0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51288AF5-8859-4F16-86DD-1290E31426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资料来源：国家统计局、Wind；图表实际截止 2026-06-30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27A14BEC-00C6-4ADF-B3E7-D4F0238DDA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1268182351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DF8AB85-3C8F-41AF-BFBB-E9A7912699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DEMAND · INVESTMENT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02FC5C0-9E8C-4C64-ABBC-03F93B984B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14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8D37A50-4268-468E-BE7B-386A20F00C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总投资转负，制造业与民间投资同步走弱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0680491-E6CE-42C5-A0D4-B2F70BBD54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P19、20、21、22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258E8B4-9532-4C08-AF32-DEF975FFF0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BC1920F-F2F5-4429-83F2-69096B44A5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812FB4D-D07E-4ED3-A071-3D46F88E1F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固定资产投资累计同比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18A4DDD-6D40-41A7-8FFF-70E88DE254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自2024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C6F2FEF-9F60-4048-A225-8C6FA8848E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324475"/>
            <a:ext cx="512445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68B2C"/>
                </a:solidFill>
              </a:defRPr>
            </a:pPr>
            <a:r>
              <a:rPr sz="735">
                <a:solidFill>
                  <a:srgbClr val="C68B2C"/>
                </a:solidFill>
              </a:rPr>
              <a:t>注：主图自2024年起；2020—2023疫情、低基数及重启扰动异常期未显示，原始发布值保留于底稿。</a:t>
            </a:r>
          </a:p>
        </p:txBody>
      </p:sp>
      <p:graphicFrame>
        <p:nvGraphicFramePr>
          <p:cNvPr id="32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5162550" cy="331470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93fd6fdefa134687"/>
          </a:graphicData>
        </a:graphic>
      </p:graphicFrame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760411D-FDEF-49D4-934C-5A8C90446A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C7F1040-B940-4C56-B01B-57035850C4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制造业与民间投资累计同比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AB3D493-CFA6-40A8-A639-6952608CDE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自2024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8B7B669-BA36-48B6-936A-7D597D96CF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5324475"/>
            <a:ext cx="512445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68B2C"/>
                </a:solidFill>
              </a:defRPr>
            </a:pPr>
            <a:r>
              <a:rPr sz="735">
                <a:solidFill>
                  <a:srgbClr val="C68B2C"/>
                </a:solidFill>
              </a:rPr>
              <a:t>注：主图自2024年起；2020—2023疫情、低基数及重启扰动异常期未显示，原始发布值保留于底稿。</a:t>
            </a:r>
          </a:p>
        </p:txBody>
      </p:sp>
      <p:graphicFrame>
        <p:nvGraphicFramePr>
          <p:cNvPr id="37" name="Chart"/>
          <p:cNvGraphicFramePr/>
          <p:nvPr/>
        </p:nvGraphicFramePr>
        <p:xfrm>
          <a:off xmlns:a="http://schemas.openxmlformats.org/drawingml/2006/main" x="6324600" y="1981200"/>
          <a:ext xmlns:a="http://schemas.openxmlformats.org/drawingml/2006/main" cx="5162550" cy="331470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46ef47353c6b4860"/>
          </a:graphicData>
        </a:graphic>
      </p:graphicFrame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C9EB3D3-059C-4B48-B0BA-C3AE76C1F9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7ECEA"/>
          </a:solidFill>
          <a:ln xmlns:a="http://schemas.openxmlformats.org/drawingml/2006/main" w="9525">
            <a:solidFill>
              <a:srgbClr val="F7ECEA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240A748-AA39-47C4-9D9C-74691FF87B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51389D9-21EC-4A72-AF35-03F3606115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9483B"/>
                </a:solidFill>
              </a:defRPr>
            </a:pPr>
            <a:r>
              <a:rPr sz="825" b="1">
                <a:solidFill>
                  <a:srgbClr val="C9483B"/>
                </a:solidFill>
              </a:rPr>
              <a:t>研判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C636CC8-14A2-4ECB-8EAB-450D77A84F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固定资产投资累计同比−5.7%，制造业−1.2%、民间投资−8.5%；内生投资意愿不足，是当前内需的核心约束。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B12EB04-E38C-4AAD-8F75-0FC3E0446D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B410FB2-6DC1-463F-B242-C0F3E17A6F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资料来源：国家统计局、Wind；图表实际截止 2026-06-30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4E7B727-E31E-4B0C-82E1-8A0190EEF4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426299873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10" name="">
            <a:extLst xmlns:a="http://schemas.openxmlformats.org/drawingml/2006/main">
              <a:ext uri="{FF2B5EF4-FFF2-40B4-BE49-F238E27FC236}">
                <a16:creationId xmlns:a16="http://schemas.microsoft.com/office/drawing/2014/main" id="{A937FA7A-21B7-4589-BC01-CC85676DE3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DEMAND · INVESTMENT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A7CA4C8-CEA7-44EF-AB61-BC7D6107D2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15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5CDA8EE-F4B7-4107-8FE3-08FF691D3E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制造业投资分化扩大，产能利用率降至低位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A3E4E8B-293C-4D16-863C-F4A2EA73E1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上半年制造业投资分行业累计同比；产能利用率为季度值｜原底稿 P23、P24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9FFC880-10DE-468F-802E-0CF187393E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A73F7F9-1796-4128-97FC-EEC1A45890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723900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6A098D1-593A-40CB-B438-D82FD20753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68961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制造业投资分行业：上半年累计同比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C1211FD-0784-4880-B350-8C1EB988D2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4260" y="2000250"/>
            <a:ext cx="9525" cy="3562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6C8E11F-94B1-47A6-9C78-D819FED07C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006463"/>
            <a:ext cx="200025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7317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铁路船舶航空航天设备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EA2E69A-6EE4-43C5-809E-A81CD69E4E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4260" y="2025513"/>
            <a:ext cx="3178540" cy="1606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E8DD77F-2377-47E6-95B3-51069C01EE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19950" y="2006463"/>
            <a:ext cx="49530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639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24.7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5E421F4-EF15-4C7E-9D66-F5D7EEB5EE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3421"/>
            <a:ext cx="200025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7317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纺织业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EAB1CF2-097E-4FA1-B882-0323D7E461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4260" y="2302471"/>
            <a:ext cx="1209647" cy="1606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359F45B-BF2E-404C-8B6E-7C5F8FB722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19950" y="2283421"/>
            <a:ext cx="49530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639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9.4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E54DDC1-E423-4C15-ACDB-7F82EC2693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60379"/>
            <a:ext cx="200025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7317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计算机通信及电子设备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2B9739C-4D3A-4A12-AED3-12F7186018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4260" y="2579429"/>
            <a:ext cx="836458" cy="1606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0A6356F-A279-4D33-8F40-9D5589EBCC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19950" y="2560379"/>
            <a:ext cx="49530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639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6.5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59BD811-6690-4912-8344-2FCBF436A8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837336"/>
            <a:ext cx="200025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7317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通用设备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627E432-7DDC-408A-A470-828E298B0B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4260" y="2856386"/>
            <a:ext cx="244503" cy="1606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4291E2C-37BC-4CBF-8B79-ACDC6F86E0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19950" y="2837336"/>
            <a:ext cx="49530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639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1.9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B64235F-21C2-446D-97AB-69DD388D89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114294"/>
            <a:ext cx="200025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7317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电气机械及器材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81B77C4-935A-444B-BC0F-27C426E49B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4260" y="3133344"/>
            <a:ext cx="154423" cy="1606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2DE37FC-1A1F-40BD-8498-DECE9943B1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19950" y="3114294"/>
            <a:ext cx="49530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639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1.2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2680D96-69A9-4386-BC72-2718CE16FD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391252"/>
            <a:ext cx="200025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7317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农副食品加工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4774438-8E36-4B86-A162-0EFD9E38BE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39757" y="3410302"/>
            <a:ext cx="244503" cy="1606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44D937A-C6CF-470C-839D-C1CB897F12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19950" y="3391252"/>
            <a:ext cx="49530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639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-1.9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F8A4642-27FB-4603-ADEB-A018F656CD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68209"/>
            <a:ext cx="200025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7317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有色金属冶炼及压延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BC339F9-2AC9-4FEA-8912-DA426E4C09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56648" y="3687259"/>
            <a:ext cx="527612" cy="1606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2D972461-117C-49FC-B65F-3F7C25ECF4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19950" y="3668209"/>
            <a:ext cx="49530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639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-4.1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6377F7A0-DE5B-4391-B431-E46ADD7B04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945167"/>
            <a:ext cx="200025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7317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汽车制造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F996EF3E-5A30-4C0C-8A00-B01BDB617C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3779" y="3964217"/>
            <a:ext cx="540481" cy="1606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F93592C8-B147-4893-AC37-E824A562CB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19950" y="3945167"/>
            <a:ext cx="49530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639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-4.2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C3A72B28-AF6D-4748-A3C6-272B89F662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222125"/>
            <a:ext cx="200025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7317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金属制品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4114C44A-9B98-46FB-A824-B2A7AEDC20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76488" y="4241175"/>
            <a:ext cx="707772" cy="1606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C76EEF32-DC24-4E34-8809-5772F70659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19950" y="4222125"/>
            <a:ext cx="49530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639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-5.5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E32D8CE3-05AF-4108-AEDA-E5DB89D76D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499082"/>
            <a:ext cx="200025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7317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化学原料及化学制品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D4B11190-AD26-4D4A-9EA8-BE4BACB4D8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7802" y="4518132"/>
            <a:ext cx="836458" cy="1606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C8A1B0DF-EC46-45CC-B1A7-F7798899DE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19950" y="4499082"/>
            <a:ext cx="49530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639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-6.5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979B0009-9AEC-464E-BCF7-453E7AC06D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776040"/>
            <a:ext cx="200025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7317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食品制造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D92D5BE5-7A24-4B14-91ED-DB0421B971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41904" y="4795090"/>
            <a:ext cx="1042355" cy="1606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BDAE4A78-D939-46C2-8975-44C977BD86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19950" y="4776040"/>
            <a:ext cx="49530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639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-8.1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E7544617-8670-4EA1-8558-9BB4AD9368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052998"/>
            <a:ext cx="200025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7317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专用设备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5AE5D1E0-E7D7-4270-91EB-A45FEAE961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77562" y="5072048"/>
            <a:ext cx="1106698" cy="1606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2B680D2D-4DF8-4108-96C8-2360B529BA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19950" y="5052998"/>
            <a:ext cx="49530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639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-8.6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412148BA-10DB-49D2-ABDC-27AC21EE3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329956"/>
            <a:ext cx="200025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7317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医药制造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EE7048B0-D2F7-4E8C-A0CE-952F877FCA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00350" y="5349006"/>
            <a:ext cx="1183910" cy="1606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88AE0C60-0DB1-4B46-88EE-12E4C86293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19950" y="5329956"/>
            <a:ext cx="495300" cy="1994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639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-9.2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62D55CB4-0DC3-4F1E-B041-AC3E923329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1581150"/>
            <a:ext cx="3543300" cy="4095750"/>
          </a:xfrm>
          <a:prstGeom xmlns:a="http://schemas.openxmlformats.org/drawingml/2006/main" prst="roundRect">
            <a:avLst>
              <a:gd name="adj" fmla="val 322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5C8DD04C-45F7-46BC-A3B3-370FDE34D9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29600" y="1704975"/>
            <a:ext cx="19812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工业产能利用率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C2468182-91B4-4EA4-B6B8-8AE9D0DB52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自2019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4A03CB1E-F232-4128-B319-226A4290E7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5248275"/>
            <a:ext cx="3276600" cy="3333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C68B2C"/>
                </a:solidFill>
              </a:defRPr>
            </a:pPr>
            <a:r>
              <a:rPr sz="690">
                <a:solidFill>
                  <a:srgbClr val="C68B2C"/>
                </a:solidFill>
              </a:rPr>
              <a:t>注：剔除20Q1产能利用率67.3%（停工冲击）；原值见P52。</a:t>
            </a:r>
          </a:p>
        </p:txBody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72981E1B-72BD-4D86-9919-FBBD1B81E3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0600" y="4962525"/>
            <a:ext cx="272415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34679AAD-3142-49D0-B4DF-33AF232986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4886325"/>
            <a:ext cx="3714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7971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72.3</a:t>
            </a:r>
          </a:p>
        </p:txBody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C7BFBAFA-CAEC-4EE4-B7AD-F97909C7A7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0600" y="4538102"/>
            <a:ext cx="272415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3C53F956-8DF5-4B2B-BEA1-9B962E4A31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4461902"/>
            <a:ext cx="3714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7971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73.3</a:t>
            </a:r>
          </a:p>
        </p:txBody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D02AD120-04A3-4013-819C-C4CA020545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0600" y="4113679"/>
            <a:ext cx="272415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6E9415FA-A5BF-4734-8EBB-835C112123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4037479"/>
            <a:ext cx="3714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7971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74.3</a:t>
            </a:r>
          </a:p>
        </p:txBody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378A0FE6-8AC5-4464-A1CC-C43EFBD5C9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0600" y="3689257"/>
            <a:ext cx="272415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51DAEF19-9A1E-4EEC-80EF-84ED2D079C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3613057"/>
            <a:ext cx="3714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7971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75.3</a:t>
            </a:r>
          </a:p>
        </p:txBody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3043E3A6-FC31-4F43-A55B-C0C83BC52F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0600" y="3264834"/>
            <a:ext cx="272415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70EBEDC8-98AF-42A0-9219-665258D03D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3188634"/>
            <a:ext cx="3714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7971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76.3</a:t>
            </a:r>
          </a:p>
        </p:txBody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9C753EF7-92CE-467F-B45D-E733A8F01E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0600" y="2840411"/>
            <a:ext cx="272415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70936B77-4E47-4EB4-8B4D-BF7DB4F402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2764211"/>
            <a:ext cx="3714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7971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77.3</a:t>
            </a:r>
          </a:p>
        </p:txBody>
      </p:sp>
      <p:sp>
        <p:nvSpPr>
          <p:cNvPr id="64" name="">
            <a:extLst xmlns:a="http://schemas.openxmlformats.org/drawingml/2006/main">
              <a:ext uri="{FF2B5EF4-FFF2-40B4-BE49-F238E27FC236}">
                <a16:creationId xmlns:a16="http://schemas.microsoft.com/office/drawing/2014/main" id="{8C02520D-88EC-42BE-99EE-7403ACD3C1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0600" y="2415988"/>
            <a:ext cx="272415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65" name="">
            <a:extLst xmlns:a="http://schemas.openxmlformats.org/drawingml/2006/main">
              <a:ext uri="{FF2B5EF4-FFF2-40B4-BE49-F238E27FC236}">
                <a16:creationId xmlns:a16="http://schemas.microsoft.com/office/drawing/2014/main" id="{B419370F-9FFB-4CCD-A177-26CF49EE55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2339788"/>
            <a:ext cx="3714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7971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78.3</a:t>
            </a:r>
          </a:p>
        </p:txBody>
      </p:sp>
      <p:sp>
        <p:nvSpPr>
          <p:cNvPr id="66" name="">
            <a:extLst xmlns:a="http://schemas.openxmlformats.org/drawingml/2006/main">
              <a:ext uri="{FF2B5EF4-FFF2-40B4-BE49-F238E27FC236}">
                <a16:creationId xmlns:a16="http://schemas.microsoft.com/office/drawing/2014/main" id="{E6BCB593-947E-4230-B66A-2E1A5727DA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0600" y="2076450"/>
            <a:ext cx="7620" cy="28860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67" name="">
            <a:extLst xmlns:a="http://schemas.openxmlformats.org/drawingml/2006/main">
              <a:ext uri="{FF2B5EF4-FFF2-40B4-BE49-F238E27FC236}">
                <a16:creationId xmlns:a16="http://schemas.microsoft.com/office/drawing/2014/main" id="{36579CAC-B482-412F-8C79-556FB40D9A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0600" y="4962525"/>
            <a:ext cx="2724150" cy="762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68" name="">
            <a:extLst xmlns:a="http://schemas.openxmlformats.org/drawingml/2006/main">
              <a:ext uri="{FF2B5EF4-FFF2-40B4-BE49-F238E27FC236}">
                <a16:creationId xmlns:a16="http://schemas.microsoft.com/office/drawing/2014/main" id="{6A768DD8-A4E5-48D1-932E-C48A565BCD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48675" y="50006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51136"/>
          </a:bodyPr>
          <a:lstStyle xmlns:a="http://schemas.openxmlformats.org/drawingml/2006/main"/>
          <a:p xmlns:a="http://schemas.openxmlformats.org/drawingml/2006/main">
            <a:pPr>
              <a:defRPr sz="660">
                <a:solidFill>
                  <a:srgbClr val="687486"/>
                </a:solidFill>
              </a:defRPr>
            </a:pPr>
            <a:r>
              <a:rPr sz="660">
                <a:solidFill>
                  <a:srgbClr val="687486"/>
                </a:solidFill>
              </a:rPr>
              <a:t>2019</a:t>
            </a:r>
          </a:p>
        </p:txBody>
      </p:sp>
      <p:sp>
        <p:nvSpPr>
          <p:cNvPr id="69" name="">
            <a:extLst xmlns:a="http://schemas.openxmlformats.org/drawingml/2006/main">
              <a:ext uri="{FF2B5EF4-FFF2-40B4-BE49-F238E27FC236}">
                <a16:creationId xmlns:a16="http://schemas.microsoft.com/office/drawing/2014/main" id="{9A5BBE4E-D377-406F-8B74-90CB23C56C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4420" y="50006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51136"/>
          </a:bodyPr>
          <a:lstStyle xmlns:a="http://schemas.openxmlformats.org/drawingml/2006/main"/>
          <a:p xmlns:a="http://schemas.openxmlformats.org/drawingml/2006/main">
            <a:pPr>
              <a:defRPr sz="660">
                <a:solidFill>
                  <a:srgbClr val="687486"/>
                </a:solidFill>
              </a:defRPr>
            </a:pPr>
            <a:r>
              <a:rPr sz="660">
                <a:solidFill>
                  <a:srgbClr val="687486"/>
                </a:solidFill>
              </a:rPr>
              <a:t>2020</a:t>
            </a:r>
          </a:p>
        </p:txBody>
      </p:sp>
      <p:sp>
        <p:nvSpPr>
          <p:cNvPr id="70" name="">
            <a:extLst xmlns:a="http://schemas.openxmlformats.org/drawingml/2006/main">
              <a:ext uri="{FF2B5EF4-FFF2-40B4-BE49-F238E27FC236}">
                <a16:creationId xmlns:a16="http://schemas.microsoft.com/office/drawing/2014/main" id="{95F123A8-1957-4BA1-A557-E181002139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00165" y="50006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51136"/>
          </a:bodyPr>
          <a:lstStyle xmlns:a="http://schemas.openxmlformats.org/drawingml/2006/main"/>
          <a:p xmlns:a="http://schemas.openxmlformats.org/drawingml/2006/main">
            <a:pPr>
              <a:defRPr sz="660">
                <a:solidFill>
                  <a:srgbClr val="687486"/>
                </a:solidFill>
              </a:defRPr>
            </a:pPr>
            <a:r>
              <a:rPr sz="660">
                <a:solidFill>
                  <a:srgbClr val="687486"/>
                </a:solidFill>
              </a:rPr>
              <a:t>2021</a:t>
            </a:r>
          </a:p>
        </p:txBody>
      </p:sp>
      <p:sp>
        <p:nvSpPr>
          <p:cNvPr id="71" name="">
            <a:extLst xmlns:a="http://schemas.openxmlformats.org/drawingml/2006/main">
              <a:ext uri="{FF2B5EF4-FFF2-40B4-BE49-F238E27FC236}">
                <a16:creationId xmlns:a16="http://schemas.microsoft.com/office/drawing/2014/main" id="{D86C83D7-287C-4533-A8BC-808DB930D6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75909" y="50006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51136"/>
          </a:bodyPr>
          <a:lstStyle xmlns:a="http://schemas.openxmlformats.org/drawingml/2006/main"/>
          <a:p xmlns:a="http://schemas.openxmlformats.org/drawingml/2006/main">
            <a:pPr>
              <a:defRPr sz="660">
                <a:solidFill>
                  <a:srgbClr val="687486"/>
                </a:solidFill>
              </a:defRPr>
            </a:pPr>
            <a:r>
              <a:rPr sz="660">
                <a:solidFill>
                  <a:srgbClr val="687486"/>
                </a:solidFill>
              </a:rPr>
              <a:t>2022</a:t>
            </a:r>
          </a:p>
        </p:txBody>
      </p:sp>
      <p:sp>
        <p:nvSpPr>
          <p:cNvPr id="72" name="">
            <a:extLst xmlns:a="http://schemas.openxmlformats.org/drawingml/2006/main">
              <a:ext uri="{FF2B5EF4-FFF2-40B4-BE49-F238E27FC236}">
                <a16:creationId xmlns:a16="http://schemas.microsoft.com/office/drawing/2014/main" id="{C0164A81-CFB6-483C-96F4-C5A4C77C20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51654" y="50006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51136"/>
          </a:bodyPr>
          <a:lstStyle xmlns:a="http://schemas.openxmlformats.org/drawingml/2006/main"/>
          <a:p xmlns:a="http://schemas.openxmlformats.org/drawingml/2006/main">
            <a:pPr>
              <a:defRPr sz="660">
                <a:solidFill>
                  <a:srgbClr val="687486"/>
                </a:solidFill>
              </a:defRPr>
            </a:pPr>
            <a:r>
              <a:rPr sz="660">
                <a:solidFill>
                  <a:srgbClr val="687486"/>
                </a:solidFill>
              </a:rPr>
              <a:t>2023</a:t>
            </a:r>
          </a:p>
        </p:txBody>
      </p:sp>
      <p:sp>
        <p:nvSpPr>
          <p:cNvPr id="73" name="">
            <a:extLst xmlns:a="http://schemas.openxmlformats.org/drawingml/2006/main">
              <a:ext uri="{FF2B5EF4-FFF2-40B4-BE49-F238E27FC236}">
                <a16:creationId xmlns:a16="http://schemas.microsoft.com/office/drawing/2014/main" id="{505F1E26-8167-40DD-9D88-865CEEC56C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27399" y="50006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51136"/>
          </a:bodyPr>
          <a:lstStyle xmlns:a="http://schemas.openxmlformats.org/drawingml/2006/main"/>
          <a:p xmlns:a="http://schemas.openxmlformats.org/drawingml/2006/main">
            <a:pPr>
              <a:defRPr sz="660">
                <a:solidFill>
                  <a:srgbClr val="687486"/>
                </a:solidFill>
              </a:defRPr>
            </a:pPr>
            <a:r>
              <a:rPr sz="660">
                <a:solidFill>
                  <a:srgbClr val="687486"/>
                </a:solidFill>
              </a:rPr>
              <a:t>2024</a:t>
            </a:r>
          </a:p>
        </p:txBody>
      </p:sp>
      <p:sp>
        <p:nvSpPr>
          <p:cNvPr id="74" name="">
            <a:extLst xmlns:a="http://schemas.openxmlformats.org/drawingml/2006/main">
              <a:ext uri="{FF2B5EF4-FFF2-40B4-BE49-F238E27FC236}">
                <a16:creationId xmlns:a16="http://schemas.microsoft.com/office/drawing/2014/main" id="{9DC1F712-FE4C-442D-A2DD-22DD667021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03144" y="50006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51136"/>
          </a:bodyPr>
          <a:lstStyle xmlns:a="http://schemas.openxmlformats.org/drawingml/2006/main"/>
          <a:p xmlns:a="http://schemas.openxmlformats.org/drawingml/2006/main">
            <a:pPr>
              <a:defRPr sz="660">
                <a:solidFill>
                  <a:srgbClr val="687486"/>
                </a:solidFill>
              </a:defRPr>
            </a:pPr>
            <a:r>
              <a:rPr sz="660">
                <a:solidFill>
                  <a:srgbClr val="687486"/>
                </a:solidFill>
              </a:rPr>
              <a:t>2025</a:t>
            </a:r>
          </a:p>
        </p:txBody>
      </p:sp>
      <p:sp>
        <p:nvSpPr>
          <p:cNvPr id="75" name="">
            <a:extLst xmlns:a="http://schemas.openxmlformats.org/drawingml/2006/main">
              <a:ext uri="{FF2B5EF4-FFF2-40B4-BE49-F238E27FC236}">
                <a16:creationId xmlns:a16="http://schemas.microsoft.com/office/drawing/2014/main" id="{9ECD258E-60EC-4966-8686-B29870497E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78889" y="50006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51136"/>
          </a:bodyPr>
          <a:lstStyle xmlns:a="http://schemas.openxmlformats.org/drawingml/2006/main"/>
          <a:p xmlns:a="http://schemas.openxmlformats.org/drawingml/2006/main">
            <a:pPr>
              <a:defRPr sz="660">
                <a:solidFill>
                  <a:srgbClr val="687486"/>
                </a:solidFill>
              </a:defRPr>
            </a:pPr>
            <a:r>
              <a:rPr sz="660">
                <a:solidFill>
                  <a:srgbClr val="687486"/>
                </a:solidFill>
              </a:rPr>
              <a:t>2026</a:t>
            </a:r>
          </a:p>
        </p:txBody>
      </p:sp>
      <p:sp>
        <p:nvSpPr>
          <p:cNvPr id="76" name="">
            <a:extLst xmlns:a="http://schemas.openxmlformats.org/drawingml/2006/main">
              <a:ext uri="{FF2B5EF4-FFF2-40B4-BE49-F238E27FC236}">
                <a16:creationId xmlns:a16="http://schemas.microsoft.com/office/drawing/2014/main" id="{1A69A24D-62BC-4876-A233-709428E120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8610600" y="3222392"/>
            <a:ext cx="93936" cy="21221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77" name="">
            <a:extLst xmlns:a="http://schemas.openxmlformats.org/drawingml/2006/main">
              <a:ext uri="{FF2B5EF4-FFF2-40B4-BE49-F238E27FC236}">
                <a16:creationId xmlns:a16="http://schemas.microsoft.com/office/drawing/2014/main" id="{2B87A352-5C89-4F41-85BA-D7218BAABE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8704536" y="3222392"/>
            <a:ext cx="93936" cy="95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78" name="">
            <a:extLst xmlns:a="http://schemas.openxmlformats.org/drawingml/2006/main">
              <a:ext uri="{FF2B5EF4-FFF2-40B4-BE49-F238E27FC236}">
                <a16:creationId xmlns:a16="http://schemas.microsoft.com/office/drawing/2014/main" id="{7DB371E8-F486-4DA8-8D91-51CC4EC005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8798472" y="2755526"/>
            <a:ext cx="93936" cy="46686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79" name="">
            <a:extLst xmlns:a="http://schemas.openxmlformats.org/drawingml/2006/main">
              <a:ext uri="{FF2B5EF4-FFF2-40B4-BE49-F238E27FC236}">
                <a16:creationId xmlns:a16="http://schemas.microsoft.com/office/drawing/2014/main" id="{E198FDAA-A41C-45DF-907C-5DF6650AE1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9080281" y="3095065"/>
            <a:ext cx="93936" cy="97617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80" name="">
            <a:extLst xmlns:a="http://schemas.openxmlformats.org/drawingml/2006/main">
              <a:ext uri="{FF2B5EF4-FFF2-40B4-BE49-F238E27FC236}">
                <a16:creationId xmlns:a16="http://schemas.microsoft.com/office/drawing/2014/main" id="{2745244E-58BE-4F6F-9B5E-46DF1E2C23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9174217" y="2543315"/>
            <a:ext cx="93936" cy="5517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81" name="">
            <a:extLst xmlns:a="http://schemas.openxmlformats.org/drawingml/2006/main">
              <a:ext uri="{FF2B5EF4-FFF2-40B4-BE49-F238E27FC236}">
                <a16:creationId xmlns:a16="http://schemas.microsoft.com/office/drawing/2014/main" id="{A79A0BA1-C254-4BDB-97B3-41F6EC5324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9268153" y="2543315"/>
            <a:ext cx="93936" cy="33953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82" name="">
            <a:extLst xmlns:a="http://schemas.openxmlformats.org/drawingml/2006/main">
              <a:ext uri="{FF2B5EF4-FFF2-40B4-BE49-F238E27FC236}">
                <a16:creationId xmlns:a16="http://schemas.microsoft.com/office/drawing/2014/main" id="{A81D0882-3DD2-470B-BA64-2C6216D872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9362090" y="2373546"/>
            <a:ext cx="93936" cy="50930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83" name="">
            <a:extLst xmlns:a="http://schemas.openxmlformats.org/drawingml/2006/main">
              <a:ext uri="{FF2B5EF4-FFF2-40B4-BE49-F238E27FC236}">
                <a16:creationId xmlns:a16="http://schemas.microsoft.com/office/drawing/2014/main" id="{28F3741E-0302-4D29-8966-1B410EE338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9456026" y="2373546"/>
            <a:ext cx="93936" cy="5517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84" name="">
            <a:extLst xmlns:a="http://schemas.openxmlformats.org/drawingml/2006/main">
              <a:ext uri="{FF2B5EF4-FFF2-40B4-BE49-F238E27FC236}">
                <a16:creationId xmlns:a16="http://schemas.microsoft.com/office/drawing/2014/main" id="{293E3A7B-98DF-42EB-AF38-B969E9A0C4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9549962" y="2797969"/>
            <a:ext cx="93936" cy="12732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85" name="">
            <a:extLst xmlns:a="http://schemas.openxmlformats.org/drawingml/2006/main">
              <a:ext uri="{FF2B5EF4-FFF2-40B4-BE49-F238E27FC236}">
                <a16:creationId xmlns:a16="http://schemas.microsoft.com/office/drawing/2014/main" id="{1B802DE1-E717-4ACD-B22F-56560D544A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9643898" y="2797969"/>
            <a:ext cx="93936" cy="679076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86" name="">
            <a:extLst xmlns:a="http://schemas.openxmlformats.org/drawingml/2006/main">
              <a:ext uri="{FF2B5EF4-FFF2-40B4-BE49-F238E27FC236}">
                <a16:creationId xmlns:a16="http://schemas.microsoft.com/office/drawing/2014/main" id="{C0FBE071-0F91-487D-BBE6-61133A152F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9737834" y="3477045"/>
            <a:ext cx="93936" cy="297096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87" name="">
            <a:extLst xmlns:a="http://schemas.openxmlformats.org/drawingml/2006/main">
              <a:ext uri="{FF2B5EF4-FFF2-40B4-BE49-F238E27FC236}">
                <a16:creationId xmlns:a16="http://schemas.microsoft.com/office/drawing/2014/main" id="{C538877F-CBAF-4812-8A8B-53A07870C4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9831771" y="3561930"/>
            <a:ext cx="93936" cy="21221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88" name="">
            <a:extLst xmlns:a="http://schemas.openxmlformats.org/drawingml/2006/main">
              <a:ext uri="{FF2B5EF4-FFF2-40B4-BE49-F238E27FC236}">
                <a16:creationId xmlns:a16="http://schemas.microsoft.com/office/drawing/2014/main" id="{A6E25F5A-2AB1-4127-9875-4BC87D668E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9925707" y="3519487"/>
            <a:ext cx="93936" cy="4244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89" name="">
            <a:extLst xmlns:a="http://schemas.openxmlformats.org/drawingml/2006/main">
              <a:ext uri="{FF2B5EF4-FFF2-40B4-BE49-F238E27FC236}">
                <a16:creationId xmlns:a16="http://schemas.microsoft.com/office/drawing/2014/main" id="{CAFAEFD9-25AC-45CF-B7C1-5D4CC0A8FF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0019643" y="3519487"/>
            <a:ext cx="93936" cy="59419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0" name="">
            <a:extLst xmlns:a="http://schemas.openxmlformats.org/drawingml/2006/main">
              <a:ext uri="{FF2B5EF4-FFF2-40B4-BE49-F238E27FC236}">
                <a16:creationId xmlns:a16="http://schemas.microsoft.com/office/drawing/2014/main" id="{5E8B6130-5E2E-43C3-A575-176CE9F9ED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0113579" y="4028795"/>
            <a:ext cx="93936" cy="8488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1" name="">
            <a:extLst xmlns:a="http://schemas.openxmlformats.org/drawingml/2006/main">
              <a:ext uri="{FF2B5EF4-FFF2-40B4-BE49-F238E27FC236}">
                <a16:creationId xmlns:a16="http://schemas.microsoft.com/office/drawing/2014/main" id="{9D819E25-DF93-4265-8280-C719A97EC8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0207516" y="3561930"/>
            <a:ext cx="93936" cy="46686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2" name="">
            <a:extLst xmlns:a="http://schemas.openxmlformats.org/drawingml/2006/main">
              <a:ext uri="{FF2B5EF4-FFF2-40B4-BE49-F238E27FC236}">
                <a16:creationId xmlns:a16="http://schemas.microsoft.com/office/drawing/2014/main" id="{B2CE8296-C809-4504-AEDA-14652FCBA4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0301452" y="3433325"/>
            <a:ext cx="93936" cy="12860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3" name="">
            <a:extLst xmlns:a="http://schemas.openxmlformats.org/drawingml/2006/main">
              <a:ext uri="{FF2B5EF4-FFF2-40B4-BE49-F238E27FC236}">
                <a16:creationId xmlns:a16="http://schemas.microsoft.com/office/drawing/2014/main" id="{15F3DAA3-79FC-4FA8-99D8-0C3FA36DDD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0395388" y="3433325"/>
            <a:ext cx="93936" cy="9774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4" name="">
            <a:extLst xmlns:a="http://schemas.openxmlformats.org/drawingml/2006/main">
              <a:ext uri="{FF2B5EF4-FFF2-40B4-BE49-F238E27FC236}">
                <a16:creationId xmlns:a16="http://schemas.microsoft.com/office/drawing/2014/main" id="{B1D7B3C5-A951-4F38-BFB9-33B1998DA8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0489324" y="3859026"/>
            <a:ext cx="93936" cy="5517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5" name="">
            <a:extLst xmlns:a="http://schemas.openxmlformats.org/drawingml/2006/main">
              <a:ext uri="{FF2B5EF4-FFF2-40B4-BE49-F238E27FC236}">
                <a16:creationId xmlns:a16="http://schemas.microsoft.com/office/drawing/2014/main" id="{A40E6690-5E61-4BD3-9BBA-C5F54840CA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0583260" y="3774141"/>
            <a:ext cx="93936" cy="8488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6" name="">
            <a:extLst xmlns:a="http://schemas.openxmlformats.org/drawingml/2006/main">
              <a:ext uri="{FF2B5EF4-FFF2-40B4-BE49-F238E27FC236}">
                <a16:creationId xmlns:a16="http://schemas.microsoft.com/office/drawing/2014/main" id="{096623FB-A3E6-4C1B-B451-E5C1566581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0677197" y="3307276"/>
            <a:ext cx="93936" cy="46686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7" name="">
            <a:extLst xmlns:a="http://schemas.openxmlformats.org/drawingml/2006/main">
              <a:ext uri="{FF2B5EF4-FFF2-40B4-BE49-F238E27FC236}">
                <a16:creationId xmlns:a16="http://schemas.microsoft.com/office/drawing/2014/main" id="{CC67E889-4A9A-4341-A357-6675282516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0771133" y="3307276"/>
            <a:ext cx="93936" cy="89128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8" name="">
            <a:extLst xmlns:a="http://schemas.openxmlformats.org/drawingml/2006/main">
              <a:ext uri="{FF2B5EF4-FFF2-40B4-BE49-F238E27FC236}">
                <a16:creationId xmlns:a16="http://schemas.microsoft.com/office/drawing/2014/main" id="{F574C868-E518-407B-84CA-5452C04530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0865069" y="4198564"/>
            <a:ext cx="93936" cy="4244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9" name="">
            <a:extLst xmlns:a="http://schemas.openxmlformats.org/drawingml/2006/main">
              <a:ext uri="{FF2B5EF4-FFF2-40B4-BE49-F238E27FC236}">
                <a16:creationId xmlns:a16="http://schemas.microsoft.com/office/drawing/2014/main" id="{AAB294B7-E0BE-481A-A620-5D34073535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0959005" y="3986353"/>
            <a:ext cx="93936" cy="25465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100" name="">
            <a:extLst xmlns:a="http://schemas.openxmlformats.org/drawingml/2006/main">
              <a:ext uri="{FF2B5EF4-FFF2-40B4-BE49-F238E27FC236}">
                <a16:creationId xmlns:a16="http://schemas.microsoft.com/office/drawing/2014/main" id="{D2591D33-34EB-449E-81F2-701154099B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1052941" y="3859026"/>
            <a:ext cx="93936" cy="12732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101" name="">
            <a:extLst xmlns:a="http://schemas.openxmlformats.org/drawingml/2006/main">
              <a:ext uri="{FF2B5EF4-FFF2-40B4-BE49-F238E27FC236}">
                <a16:creationId xmlns:a16="http://schemas.microsoft.com/office/drawing/2014/main" id="{E27FE992-1FEE-4C43-9938-6C96005107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1146878" y="3859026"/>
            <a:ext cx="93936" cy="5517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102" name="">
            <a:extLst xmlns:a="http://schemas.openxmlformats.org/drawingml/2006/main">
              <a:ext uri="{FF2B5EF4-FFF2-40B4-BE49-F238E27FC236}">
                <a16:creationId xmlns:a16="http://schemas.microsoft.com/office/drawing/2014/main" id="{D67F1F3E-8DF3-4BA0-98DE-F5DDB5BB2B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1240814" y="4410775"/>
            <a:ext cx="93936" cy="25465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103" name="">
            <a:extLst xmlns:a="http://schemas.openxmlformats.org/drawingml/2006/main">
              <a:ext uri="{FF2B5EF4-FFF2-40B4-BE49-F238E27FC236}">
                <a16:creationId xmlns:a16="http://schemas.microsoft.com/office/drawing/2014/main" id="{DA89E4D9-AEBE-465D-901C-19847E64FC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104" name="">
            <a:extLst xmlns:a="http://schemas.openxmlformats.org/drawingml/2006/main">
              <a:ext uri="{FF2B5EF4-FFF2-40B4-BE49-F238E27FC236}">
                <a16:creationId xmlns:a16="http://schemas.microsoft.com/office/drawing/2014/main" id="{558DD932-8F23-4C4B-8CD4-0D798CA796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105" name="">
            <a:extLst xmlns:a="http://schemas.openxmlformats.org/drawingml/2006/main">
              <a:ext uri="{FF2B5EF4-FFF2-40B4-BE49-F238E27FC236}">
                <a16:creationId xmlns:a16="http://schemas.microsoft.com/office/drawing/2014/main" id="{8479EDDF-87B2-4145-95C0-668AC70454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研判</a:t>
            </a:r>
          </a:p>
        </p:txBody>
      </p:sp>
      <p:sp>
        <p:nvSpPr>
          <p:cNvPr id="106" name="">
            <a:extLst xmlns:a="http://schemas.openxmlformats.org/drawingml/2006/main">
              <a:ext uri="{FF2B5EF4-FFF2-40B4-BE49-F238E27FC236}">
                <a16:creationId xmlns:a16="http://schemas.microsoft.com/office/drawing/2014/main" id="{0BBA47F9-D3B7-4490-B11F-35AE1C9662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航空航天与电子设备仍有结构性支撑，但多数传统制造业投资已转弱；73%的产能利用率也指向供需缺口尚未完全收敛。</a:t>
            </a:r>
          </a:p>
        </p:txBody>
      </p:sp>
      <p:sp>
        <p:nvSpPr>
          <p:cNvPr id="107" name="">
            <a:extLst xmlns:a="http://schemas.openxmlformats.org/drawingml/2006/main">
              <a:ext uri="{FF2B5EF4-FFF2-40B4-BE49-F238E27FC236}">
                <a16:creationId xmlns:a16="http://schemas.microsoft.com/office/drawing/2014/main" id="{6996E454-F5E7-419A-8706-881F4EFAF9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08" name="">
            <a:extLst xmlns:a="http://schemas.openxmlformats.org/drawingml/2006/main">
              <a:ext uri="{FF2B5EF4-FFF2-40B4-BE49-F238E27FC236}">
                <a16:creationId xmlns:a16="http://schemas.microsoft.com/office/drawing/2014/main" id="{34EDE78B-D00B-43E7-B576-202FD6D88C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资料来源：国家统计局、Wind；图表实际截止 2026-06-30</a:t>
            </a:r>
          </a:p>
        </p:txBody>
      </p:sp>
      <p:sp>
        <p:nvSpPr>
          <p:cNvPr id="109" name="">
            <a:extLst xmlns:a="http://schemas.openxmlformats.org/drawingml/2006/main">
              <a:ext uri="{FF2B5EF4-FFF2-40B4-BE49-F238E27FC236}">
                <a16:creationId xmlns:a16="http://schemas.microsoft.com/office/drawing/2014/main" id="{6A9ADAC5-76B8-4B87-BCCC-412DC66334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187369648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212AAF2-9529-4F34-9398-B2C4984D0E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DEMAND · INVESTMENT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564EAD1-B35A-4B37-8F1E-E263CC179D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16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357C32E-9A51-4C8B-A611-D46419BD72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基建投资转弱，政策实物工作量尚未形成支撑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62356B9-D70E-4329-B1E4-461974DD3E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P25、26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EA3A447-E19E-402D-A4C7-A8CF31E4AA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6450" y="990600"/>
            <a:ext cx="1905000" cy="247650"/>
          </a:xfrm>
          <a:prstGeom xmlns:a="http://schemas.openxmlformats.org/drawingml/2006/main" prst="roundRect">
            <a:avLst>
              <a:gd name="adj" fmla="val 46154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23A605F-82A3-41DA-BD40-F08561753C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82175" y="990600"/>
            <a:ext cx="17335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口径复核项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139CA35-C1F8-431E-9CF3-B31650A17C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39EACFF-C6B3-4B2F-8F0D-F76B69E6F7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1101090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5220DAF-C498-458A-BC99-E205F22A4E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94488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基建投资累计同比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A00A068-30AA-4F5D-8920-85C41867D4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自2024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46E9DEF-5FA2-47ED-A22E-A7CD863529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324475"/>
            <a:ext cx="1074420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68B2C"/>
                </a:solidFill>
              </a:defRPr>
            </a:pPr>
            <a:r>
              <a:rPr sz="735">
                <a:solidFill>
                  <a:srgbClr val="C68B2C"/>
                </a:solidFill>
              </a:rPr>
              <a:t>注：主图自2024年起；2020—2023疫情、低基数及政策脉冲扰动异常期未显示，原始发布值保留于底稿。</a:t>
            </a:r>
          </a:p>
        </p:txBody>
      </p:sp>
      <p:graphicFrame>
        <p:nvGraphicFramePr>
          <p:cNvPr id="31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10782300" cy="331470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06071b9f36744dc3"/>
          </a:graphicData>
        </a:graphic>
      </p:graphicFrame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44930B9-BCD6-4768-A07F-080C627F2E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3523530-B760-4FE9-AD24-5DF93B65AB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01AC091-8CC2-4E49-BF83-E7CAAE8649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研判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82A1492-2FED-4F73-A0C2-5DC08F9BAF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基建累计同比约−2.4%；该值为原稿手工补点，历史序列口径存在混合风险，因此只作方向观察，不作为精确预测基准。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B55E63E-B2CE-481D-8FB2-92E5E23E88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B5CBAA0-83D4-4B84-9A74-CF439D3934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资料来源：国家统计局、Wind；图表实际截止 2026-06-30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D69CB4F-1D59-4675-8FEA-E969A85330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1619928616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A6B3DAA-2852-4E24-B3A4-36BA9F058A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DEMAND · PROPERTY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4E07170-DB0D-463A-9255-2FE25C3E96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17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A44A632-4510-4C0B-B19C-0D713E2489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地产链仍全面收缩，开工弱于销售与投资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6361E3D-A68F-440B-A4F6-095FF2E4BA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P27、28、29、30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153428C-9879-4A8B-A2F3-D2F818C3CA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6745029-F3D3-48A6-A55F-648C6F0DBC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4883BE0-8531-42FE-AFED-DCB3307A9E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房地产开发投资累计同比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606EB12-5C25-46A9-8893-9C47097A6E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自2024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7F669DA-FE42-430D-9587-01AF4E61B4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324475"/>
            <a:ext cx="512445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68B2C"/>
                </a:solidFill>
              </a:defRPr>
            </a:pPr>
            <a:r>
              <a:rPr sz="735">
                <a:solidFill>
                  <a:srgbClr val="C68B2C"/>
                </a:solidFill>
              </a:rPr>
              <a:t>注：主图自2024年起；2020—2023疫情、低基数及地产调整扰动异常期未显示，原始发布值保留于底稿。</a:t>
            </a:r>
          </a:p>
        </p:txBody>
      </p:sp>
      <p:graphicFrame>
        <p:nvGraphicFramePr>
          <p:cNvPr id="32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5162550" cy="331470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7ae4fee5d3684afb"/>
          </a:graphicData>
        </a:graphic>
      </p:graphicFrame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DD75897-2D7E-42B0-8C65-8B2ED01F58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1D784D7-C23B-48C0-BF54-EC1A496801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销售面积与新开工累计同比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E445B2B-7E56-4039-8244-8CCA3E7BF2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自2024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F7E63C2-32EB-4F62-A478-6283C8D726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5324475"/>
            <a:ext cx="512445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68B2C"/>
                </a:solidFill>
              </a:defRPr>
            </a:pPr>
            <a:r>
              <a:rPr sz="735">
                <a:solidFill>
                  <a:srgbClr val="C68B2C"/>
                </a:solidFill>
              </a:rPr>
              <a:t>注：主图自2024年起；2020—2023疫情、低基数及地产调整扰动异常期未显示，原始发布值保留于底稿。</a:t>
            </a:r>
          </a:p>
        </p:txBody>
      </p:sp>
      <p:graphicFrame>
        <p:nvGraphicFramePr>
          <p:cNvPr id="37" name="Chart"/>
          <p:cNvGraphicFramePr/>
          <p:nvPr/>
        </p:nvGraphicFramePr>
        <p:xfrm>
          <a:off xmlns:a="http://schemas.openxmlformats.org/drawingml/2006/main" x="6324600" y="1981200"/>
          <a:ext xmlns:a="http://schemas.openxmlformats.org/drawingml/2006/main" cx="5162550" cy="331470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b31e7d1d3b7a42ba"/>
          </a:graphicData>
        </a:graphic>
      </p:graphicFrame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7ACA3A3-A69D-442D-A5F9-B382365159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7ECEA"/>
          </a:solidFill>
          <a:ln xmlns:a="http://schemas.openxmlformats.org/drawingml/2006/main" w="9525">
            <a:solidFill>
              <a:srgbClr val="F7ECEA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EB6F04D-EA76-41AE-ABB3-EF8C22DE23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592F8DA-ECE5-44F8-BEB4-09EBF6AE1C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9483B"/>
                </a:solidFill>
              </a:defRPr>
            </a:pPr>
            <a:r>
              <a:rPr sz="825" b="1">
                <a:solidFill>
                  <a:srgbClr val="C9483B"/>
                </a:solidFill>
              </a:rPr>
              <a:t>研判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D1DD212-4676-406F-A1C9-E922B0AD6B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地产投资−18.0%、销售面积−11.6%、新开工−23.4%；开工弱于销售和投资，说明开发链条仍在主动收缩。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7713A51-13A6-443F-B8A7-56E8C72D38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8EFF3A8-D884-4D83-8917-8C7C5DFC79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资料来源：国家统计局、Wind；图表实际截止 2026-06-30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6E1A092-37A6-48CA-B9EF-A806AEC6F0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1797745257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D6AD926-EF7C-4875-98B4-F27D4C823A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DEMAND · PROPERTY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105A26D-DA58-4343-94A6-2009A5D44B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18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6C2269D-7DA0-4694-882B-DBE09DBDAB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新房与二手房价格继续下行，三线城市压力更大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4E67E5F-9014-4C6F-8798-A18B08E9BA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P31、32、33、34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8170410-6916-4477-B749-B45244AA43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3D350E8-17FE-4C82-875B-11E0AC4491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BC72D7D-C8D1-4E53-864E-071FB96D8A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70个大中城市二手住宅价格指数:环比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513DEB1-539D-4F9D-B205-671266F6FD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动态轴</a:t>
            </a:r>
          </a:p>
        </p:txBody>
      </p:sp>
      <p:graphicFrame>
        <p:nvGraphicFramePr>
          <p:cNvPr id="37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5162550" cy="14668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7a7f55c731af476e"/>
          </a:graphicData>
        </a:graphic>
      </p:graphicFrame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2FAAAE1-C56B-4D4B-9A4A-AB1C643280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04756F7-25D4-46DD-A605-B579CD0593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70个大中城市新建住宅价格指数:环比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0BE0B7B-E63E-4548-8751-0C783CB756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动态轴</a:t>
            </a:r>
          </a:p>
        </p:txBody>
      </p:sp>
      <p:graphicFrame>
        <p:nvGraphicFramePr>
          <p:cNvPr id="41" name="Chart"/>
          <p:cNvGraphicFramePr/>
          <p:nvPr/>
        </p:nvGraphicFramePr>
        <p:xfrm>
          <a:off xmlns:a="http://schemas.openxmlformats.org/drawingml/2006/main" x="6324600" y="1981200"/>
          <a:ext xmlns:a="http://schemas.openxmlformats.org/drawingml/2006/main" cx="5162550" cy="14668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cc8b87c7e73f493e"/>
          </a:graphicData>
        </a:graphic>
      </p:graphicFrame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FB3A95A-0A30-40C1-A33B-4D1DC3131E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37147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5AA1483-014D-4F48-AB96-93FC5E1311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8385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70个大中城市二手住宅价格指数分城市：环比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CF4119D-81AA-4016-828C-228A5A171A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38481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动态轴</a:t>
            </a:r>
          </a:p>
        </p:txBody>
      </p:sp>
      <p:graphicFrame>
        <p:nvGraphicFramePr>
          <p:cNvPr id="45" name="Chart"/>
          <p:cNvGraphicFramePr/>
          <p:nvPr/>
        </p:nvGraphicFramePr>
        <p:xfrm>
          <a:off xmlns:a="http://schemas.openxmlformats.org/drawingml/2006/main" x="704850" y="4114800"/>
          <a:ext xmlns:a="http://schemas.openxmlformats.org/drawingml/2006/main" cx="5162550" cy="14668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5847aad9bcab4a56"/>
          </a:graphicData>
        </a:graphic>
      </p:graphicFrame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BD955BA-1900-4A1C-9FAA-10064DA6A3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37147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4495597-A80F-4BC1-9046-C8E4DF185A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38385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70个大中城市新建住宅价格指数分城市：环比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C033690-2591-4857-B163-4BFEE4834C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38481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动态轴</a:t>
            </a:r>
          </a:p>
        </p:txBody>
      </p:sp>
      <p:graphicFrame>
        <p:nvGraphicFramePr>
          <p:cNvPr id="49" name="Chart"/>
          <p:cNvGraphicFramePr/>
          <p:nvPr/>
        </p:nvGraphicFramePr>
        <p:xfrm>
          <a:off xmlns:a="http://schemas.openxmlformats.org/drawingml/2006/main" x="6324600" y="4114800"/>
          <a:ext xmlns:a="http://schemas.openxmlformats.org/drawingml/2006/main" cx="5162550" cy="14668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e01343509ff140ce"/>
          </a:graphicData>
        </a:graphic>
      </p:graphicFrame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C8AD6D1-2EAB-4119-8DDF-AA39154B4F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7ECEA"/>
          </a:solidFill>
          <a:ln xmlns:a="http://schemas.openxmlformats.org/drawingml/2006/main" w="9525">
            <a:solidFill>
              <a:srgbClr val="F7ECEA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D77A477-76DF-4FA9-8B1C-3ABA71CB10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874DE49-8BC2-4403-BF8E-EBB880A145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9483B"/>
                </a:solidFill>
              </a:defRPr>
            </a:pPr>
            <a:r>
              <a:rPr sz="825" b="1">
                <a:solidFill>
                  <a:srgbClr val="C9483B"/>
                </a:solidFill>
              </a:rPr>
              <a:t>研判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49D495C-A6AE-4A6D-A20C-6A27E66512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70城新房与二手房环比分别约−0.2%和−0.3%；一线相对稳定，三线城市新房与二手房仍是主要拖累。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4AA6CFE-83D0-4BA3-9B2A-3F0392A68A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206A8B9-AEF9-4946-A7C6-B2F10B4603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资料来源：国家统计局、Wind；图表实际截止 2026-06-30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4E429D3-E5B2-4D70-8E81-AD41EFFFFA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554564437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72" name="">
            <a:extLst xmlns:a="http://schemas.openxmlformats.org/drawingml/2006/main">
              <a:ext uri="{FF2B5EF4-FFF2-40B4-BE49-F238E27FC236}">
                <a16:creationId xmlns:a16="http://schemas.microsoft.com/office/drawing/2014/main" id="{65AD637E-E8F8-48C1-A908-4D7C72C98B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DEMAND · CONSUMPTION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39D8AD4-31B6-497A-8227-C38FFEF3B7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19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703921A-29DE-4763-8176-40A6D6CA90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消费增速低位，限额以下与乡村更有韧性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19660BF-47D6-499B-A8EF-D80DEC4173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P35、36、37、39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FF9B198-C9A9-471B-B6B9-737298A3A9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78D5D05-F123-4405-8108-D496711F32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773C591-B104-4DBD-BBDE-345B369170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社会消费品零售季末累计同比，%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65D2601-A14D-4EE8-961C-BE3346390F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自2019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78882D5-22C2-4A8A-BDA8-6FA189D50A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190875"/>
            <a:ext cx="512445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68B2C"/>
                </a:solidFill>
              </a:defRPr>
            </a:pPr>
            <a:r>
              <a:rPr sz="735">
                <a:solidFill>
                  <a:srgbClr val="C68B2C"/>
                </a:solidFill>
              </a:rPr>
              <a:t>注：剔除20Q1—21Q4（疫情冲击/累计低基数）；原值见P52。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C0CE208-F017-4EC6-9DEC-38C10F4BB8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905125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CB93DF2-DEF1-4553-915B-D71984CAB6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828925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-1.9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CDFB2A9-9B7E-40EB-AC1F-7F64608F8F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723398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697E264-3F2C-4C76-9729-EE1E413709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47198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0.7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084843E-D7ED-41C1-83A7-0DBEEB5A0A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541671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F1AD1A4-7F16-4651-8FCE-E088CCED23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465471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3.1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46F6DBE-F9D0-4B9C-B64F-910E4D5FEA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359944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D3B9372-0C77-4FF6-9CCF-75F39184C1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3744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5.7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5DDD32D-E66E-4F58-B487-DAD9CA90E4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178217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EB89695-9106-4054-9E92-2F44FCDC12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02017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8.2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8C01584-3E1C-469B-86FE-B4FB71F3B1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076450"/>
            <a:ext cx="7620" cy="828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448C26E-0278-4B38-B87F-39F23FC879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905125"/>
            <a:ext cx="4533900" cy="762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6DF1ED0-8F52-4456-8D76-0FD8674AD1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175" y="2943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2019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08C27D1-6858-4366-A019-B93F39578C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44541" y="2943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2020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9661982-9B35-4346-97CF-A3616EF667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69906" y="2943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2021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3B290C1-5502-4BC5-BD2B-15E1D507A6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95272" y="2943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2022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3AB5220-F57E-42AF-8DBC-0A48D41207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0637" y="2943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2023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4C49B4F-667C-4E12-AD9E-95BEA907D3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46003" y="2943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2024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42AF7DD-07DC-423A-BCF5-3161F78793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71368" y="2943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2025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45BA4A1-05E5-4AED-8287-EF09C810CA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96734" y="2943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2026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6671973-1725-419C-87C9-1D1F9F81ED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181100" y="2160044"/>
            <a:ext cx="156341" cy="7269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2E369335-1FA0-4054-BA2E-2E63D0D0CF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337441" y="2160044"/>
            <a:ext cx="156341" cy="1453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A13AAC4C-1CFE-4B7D-8DA5-63FE237F35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493783" y="2174583"/>
            <a:ext cx="156341" cy="1453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83D8F849-8B75-43F3-9A38-E0B033D873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3057197" y="2532948"/>
            <a:ext cx="156341" cy="28858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19C2EF2D-9C33-4911-8E6B-236D62A222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213538" y="2719763"/>
            <a:ext cx="156341" cy="10176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F26AE24A-CC49-4BF9-8A90-B3BDC4BA00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3369879" y="2719763"/>
            <a:ext cx="156341" cy="6542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3243376D-F6BA-4444-97D1-0F958F0E8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526221" y="2349040"/>
            <a:ext cx="156341" cy="43614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1FA9A40A-D243-4716-9C59-2B17CCB996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682562" y="2174583"/>
            <a:ext cx="156341" cy="17445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7E875570-3A3E-4F8E-9DE6-39606F5A19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3838903" y="2174583"/>
            <a:ext cx="156341" cy="10176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28FE98E7-AB1E-4143-BA1F-1E95306277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995245" y="2247273"/>
            <a:ext cx="156341" cy="29076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5526F88B-6912-47D5-9DAE-221475640F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151586" y="2247273"/>
            <a:ext cx="156341" cy="18172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F875D510-CA05-4718-96A6-39A98FDAA4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307928" y="2429000"/>
            <a:ext cx="156341" cy="7269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DB0C3BD8-2FC2-43B5-A57C-268D9620DB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464269" y="2501691"/>
            <a:ext cx="156341" cy="29076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0DA6FE8E-262F-444B-B22C-CE17663F2F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4620610" y="2516229"/>
            <a:ext cx="156341" cy="1453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AD8D7BF7-2A0C-4BE9-B068-9D3E7331DE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4776952" y="2436269"/>
            <a:ext cx="156341" cy="7996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F23B9D36-661E-4CAB-93E9-9911F10176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4933293" y="2407193"/>
            <a:ext cx="156341" cy="29076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11197410-C415-4784-8EA5-72D002759C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089634" y="2407193"/>
            <a:ext cx="156341" cy="3634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2A4266B9-2F25-44DE-A04B-C2EED24B5C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245976" y="2443538"/>
            <a:ext cx="156341" cy="5815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5D0EE8C4-E42F-45F2-96C9-25F3D6C4C1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402317" y="2501691"/>
            <a:ext cx="156341" cy="9449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4CE9D1EB-780C-4753-BEFB-D636824120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558659" y="2596189"/>
            <a:ext cx="156341" cy="7996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73931062-8F14-464C-A357-6A133D467A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CF676AD8-7B2F-4A52-8F50-3FECB5B74C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社零名义当月同比，%</a:t>
            </a:r>
          </a:p>
        </p:txBody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98154881-268C-4603-9668-55DDFD2BAB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自2024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30DAC2D3-7D26-4EC6-AFAD-8FCB297961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3190875"/>
            <a:ext cx="512445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68B2C"/>
                </a:solidFill>
              </a:defRPr>
            </a:pPr>
            <a:r>
              <a:rPr sz="735">
                <a:solidFill>
                  <a:srgbClr val="C68B2C"/>
                </a:solidFill>
              </a:rPr>
              <a:t>注：主图自2024年起；2020—2023疫情、低基数及重启扰动异常期未显示，原始发布值保留于底稿。</a:t>
            </a:r>
          </a:p>
        </p:txBody>
      </p:sp>
      <p:graphicFrame>
        <p:nvGraphicFramePr>
          <p:cNvPr id="125" name="Chart"/>
          <p:cNvGraphicFramePr/>
          <p:nvPr/>
        </p:nvGraphicFramePr>
        <p:xfrm>
          <a:off xmlns:a="http://schemas.openxmlformats.org/drawingml/2006/main" x="6324600" y="1981200"/>
          <a:ext xmlns:a="http://schemas.openxmlformats.org/drawingml/2006/main" cx="5162550" cy="118110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0c9c65b18c3e462f"/>
          </a:graphicData>
        </a:graphic>
      </p:graphicFrame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81FD8A68-F933-40EF-8F8A-8573E8B08C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37147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579D8BA2-450D-448A-8689-A576267F89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8385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社零限上和限下同比，%</a:t>
            </a:r>
          </a:p>
        </p:txBody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7DD4EE4C-1CD0-4769-85BC-3FADB6354A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38481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自2024</a:t>
            </a:r>
          </a:p>
        </p:txBody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E140E774-0692-4013-BF7A-AADF0560FE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191125"/>
            <a:ext cx="5124450" cy="390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68B2C"/>
                </a:solidFill>
              </a:defRPr>
            </a:pPr>
            <a:r>
              <a:rPr sz="735">
                <a:solidFill>
                  <a:srgbClr val="C68B2C"/>
                </a:solidFill>
              </a:rPr>
              <a:t>注：主图自2024年起；2020—2023疫情、低基数及重启扰动异常期未显示，原始发布值保留于底稿。 注：左右轴分别缩放，垂直距离不可直接比较。</a:t>
            </a:r>
          </a:p>
        </p:txBody>
      </p:sp>
      <p:graphicFrame>
        <p:nvGraphicFramePr>
          <p:cNvPr id="130" name="Chart"/>
          <p:cNvGraphicFramePr/>
          <p:nvPr/>
        </p:nvGraphicFramePr>
        <p:xfrm>
          <a:off xmlns:a="http://schemas.openxmlformats.org/drawingml/2006/main" x="704850" y="4114800"/>
          <a:ext xmlns:a="http://schemas.openxmlformats.org/drawingml/2006/main" cx="5162550" cy="10477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294d701376394ab9"/>
          </a:graphicData>
        </a:graphic>
      </p:graphicFrame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E0365FA7-6813-452B-9A83-FA2915C12D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37147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66F07521-2386-4DDB-9F7B-184D5CA443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38385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农村和城镇社零同比，%</a:t>
            </a:r>
          </a:p>
        </p:txBody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04B766BE-E3C6-4507-8F3B-CF4CA684A3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38481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自2024</a:t>
            </a:r>
          </a:p>
        </p:txBody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8226E99D-A1CF-4E5C-A3C5-7A4A3B21F2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5324475"/>
            <a:ext cx="512445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68B2C"/>
                </a:solidFill>
              </a:defRPr>
            </a:pPr>
            <a:r>
              <a:rPr sz="735">
                <a:solidFill>
                  <a:srgbClr val="C68B2C"/>
                </a:solidFill>
              </a:rPr>
              <a:t>注：主图自2024年起；2020—2023疫情、低基数及重启扰动异常期未显示，原始发布值保留于底稿。</a:t>
            </a:r>
          </a:p>
        </p:txBody>
      </p:sp>
      <p:graphicFrame>
        <p:nvGraphicFramePr>
          <p:cNvPr id="135" name="Chart"/>
          <p:cNvGraphicFramePr/>
          <p:nvPr/>
        </p:nvGraphicFramePr>
        <p:xfrm>
          <a:off xmlns:a="http://schemas.openxmlformats.org/drawingml/2006/main" x="6324600" y="4114800"/>
          <a:ext xmlns:a="http://schemas.openxmlformats.org/drawingml/2006/main" cx="5162550" cy="118110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f62f5736e1884e1c"/>
          </a:graphicData>
        </a:graphic>
      </p:graphicFrame>
      <p:sp>
        <p:nvSpPr>
          <p:cNvPr id="65" name="">
            <a:extLst xmlns:a="http://schemas.openxmlformats.org/drawingml/2006/main">
              <a:ext uri="{FF2B5EF4-FFF2-40B4-BE49-F238E27FC236}">
                <a16:creationId xmlns:a16="http://schemas.microsoft.com/office/drawing/2014/main" id="{FE10A690-9F0F-4246-B091-047B509EB4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66" name="">
            <a:extLst xmlns:a="http://schemas.openxmlformats.org/drawingml/2006/main">
              <a:ext uri="{FF2B5EF4-FFF2-40B4-BE49-F238E27FC236}">
                <a16:creationId xmlns:a16="http://schemas.microsoft.com/office/drawing/2014/main" id="{C995088D-2437-406B-9C79-5E5BACD2BE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67" name="">
            <a:extLst xmlns:a="http://schemas.openxmlformats.org/drawingml/2006/main">
              <a:ext uri="{FF2B5EF4-FFF2-40B4-BE49-F238E27FC236}">
                <a16:creationId xmlns:a16="http://schemas.microsoft.com/office/drawing/2014/main" id="{157FAE91-4A08-432D-8D74-3CCB2EAA7C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研判</a:t>
            </a:r>
          </a:p>
        </p:txBody>
      </p:sp>
      <p:sp>
        <p:nvSpPr>
          <p:cNvPr id="68" name="">
            <a:extLst xmlns:a="http://schemas.openxmlformats.org/drawingml/2006/main">
              <a:ext uri="{FF2B5EF4-FFF2-40B4-BE49-F238E27FC236}">
                <a16:creationId xmlns:a16="http://schemas.microsoft.com/office/drawing/2014/main" id="{B3F4A7E8-E9C4-49A3-A94A-7B6F652D2B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社零6月同比1.0%、上半年累计1.3%；限额以下3.2%、乡村2.1%，明显好于限额以上−2.0%。</a:t>
            </a:r>
          </a:p>
        </p:txBody>
      </p:sp>
      <p:sp>
        <p:nvSpPr>
          <p:cNvPr id="69" name="">
            <a:extLst xmlns:a="http://schemas.openxmlformats.org/drawingml/2006/main">
              <a:ext uri="{FF2B5EF4-FFF2-40B4-BE49-F238E27FC236}">
                <a16:creationId xmlns:a16="http://schemas.microsoft.com/office/drawing/2014/main" id="{743A6585-A3A4-4D2E-BA55-646F6F4C89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70" name="">
            <a:extLst xmlns:a="http://schemas.openxmlformats.org/drawingml/2006/main">
              <a:ext uri="{FF2B5EF4-FFF2-40B4-BE49-F238E27FC236}">
                <a16:creationId xmlns:a16="http://schemas.microsoft.com/office/drawing/2014/main" id="{F6F3FF34-FF15-4FF8-830B-892FD44D21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资料来源：国家统计局、Wind；图表实际截止 2026-06-30</a:t>
            </a:r>
          </a:p>
        </p:txBody>
      </p:sp>
      <p:sp>
        <p:nvSpPr>
          <p:cNvPr id="71" name="">
            <a:extLst xmlns:a="http://schemas.openxmlformats.org/drawingml/2006/main">
              <a:ext uri="{FF2B5EF4-FFF2-40B4-BE49-F238E27FC236}">
                <a16:creationId xmlns:a16="http://schemas.microsoft.com/office/drawing/2014/main" id="{C42D197E-0AB7-4B06-A339-AA792E51AC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2071024993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4B2B8895-963E-419E-B95A-7F54EB164C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GAOBO FRAMEWORK · CYCLE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7D82569-0F58-45A1-B74A-E5C1DA498F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02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4710FEB-5412-4A6B-BA9F-947AE4B520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非典型减速：增长下、价格上、信用弱、外需强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88A9ABF-03F5-46DD-AFEB-2DEBE402AF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[文集框架] 联立产出、价格、贸易与信用识别冲击｜[当前数据] 2026年二季度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C5FCE9E-0612-4033-AC82-1152B5D816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6450" y="990600"/>
            <a:ext cx="1905000" cy="247650"/>
          </a:xfrm>
          <a:prstGeom xmlns:a="http://schemas.openxmlformats.org/drawingml/2006/main" prst="roundRect">
            <a:avLst>
              <a:gd name="adj" fmla="val 46154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C4AB721-2A9F-4718-B0F5-296F84AD5C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82175" y="990600"/>
            <a:ext cx="17335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初步判断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FB68C08-4A49-4660-B491-A241826B1D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71074A6-B830-4120-9DE9-20DB43922F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1905000"/>
          </a:xfrm>
          <a:prstGeom xmlns:a="http://schemas.openxmlformats.org/drawingml/2006/main" prst="roundRect">
            <a:avLst>
              <a:gd name="adj" fmla="val 600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8DB24C0-7436-4AFE-9CEA-E83D4680BF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66675" cy="1905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35C5EF2-693E-4E40-B6AF-761ECB9544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1724025"/>
            <a:ext cx="39624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0000"/>
          </a:bodyPr>
          <a:lstStyle xmlns:a="http://schemas.openxmlformats.org/drawingml/2006/main"/>
          <a:p xmlns:a="http://schemas.openxmlformats.org/drawingml/2006/main">
            <a:pPr>
              <a:defRPr sz="1125" b="1">
                <a:solidFill>
                  <a:srgbClr val="17233A"/>
                </a:solidFill>
              </a:defRPr>
            </a:pPr>
            <a:r>
              <a:rPr sz="1125" b="1">
                <a:solidFill>
                  <a:srgbClr val="17233A"/>
                </a:solidFill>
              </a:rPr>
              <a:t>增长动能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4EED495-7DCC-423D-A59B-F459D55238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10150" y="1704975"/>
            <a:ext cx="762000" cy="247650"/>
          </a:xfrm>
          <a:prstGeom xmlns:a="http://schemas.openxmlformats.org/drawingml/2006/main" prst="roundRect">
            <a:avLst>
              <a:gd name="adj" fmla="val 46154"/>
            </a:avLst>
          </a:prstGeom>
          <a:solidFill xmlns:a="http://schemas.openxmlformats.org/drawingml/2006/main">
            <a:srgbClr val="F7ECEA"/>
          </a:solidFill>
          <a:ln xmlns:a="http://schemas.openxmlformats.org/drawingml/2006/main" w="9525">
            <a:solidFill>
              <a:srgbClr val="F7ECEA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6F40387-D282-4C9A-A378-6B69648B39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67300" y="1714500"/>
            <a:ext cx="6477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C9483B"/>
                </a:solidFill>
              </a:defRPr>
            </a:pPr>
            <a:r>
              <a:rPr sz="863" b="1">
                <a:solidFill>
                  <a:srgbClr val="C9483B"/>
                </a:solidFill>
              </a:rPr>
              <a:t>向下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8FCFE12-1442-4C6E-AAA2-F8D4243614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095500"/>
            <a:ext cx="20955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1026"/>
          </a:bodyPr>
          <a:lstStyle xmlns:a="http://schemas.openxmlformats.org/drawingml/2006/main"/>
          <a:p xmlns:a="http://schemas.openxmlformats.org/drawingml/2006/main">
            <a:pPr>
              <a:defRPr sz="1950" b="1">
                <a:solidFill>
                  <a:srgbClr val="C9483B"/>
                </a:solidFill>
              </a:defRPr>
            </a:pPr>
            <a:r>
              <a:rPr sz="1950" b="1">
                <a:solidFill>
                  <a:srgbClr val="C9483B"/>
                </a:solidFill>
              </a:rPr>
              <a:t>5.0 → 4.3%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7A5BD3A-3626-4E53-A4B2-09467F853D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476500"/>
            <a:ext cx="22669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实际GDP同比｜Q1 → Q2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36CB8E7-A415-4886-A491-09CCD5B2DC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81350" y="2114550"/>
            <a:ext cx="9525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D7B28B6-D1F5-40F3-AB21-BDF23568A2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2124075"/>
            <a:ext cx="23812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3333"/>
          </a:bodyPr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17233A"/>
                </a:solidFill>
              </a:defRPr>
            </a:pPr>
            <a:r>
              <a:rPr sz="1500" b="1">
                <a:solidFill>
                  <a:srgbClr val="17233A"/>
                </a:solidFill>
              </a:rPr>
              <a:t>1.3 → 0.9%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6D47D48-70AA-410E-BE78-ADAEA75AA0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2476500"/>
            <a:ext cx="2381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季调环比｜Q1 → Q2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5D2AEAA-ED6A-42E4-AE72-C652D8608D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838450"/>
            <a:ext cx="49720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6797518-1D7B-4992-B414-9494318090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962275"/>
            <a:ext cx="4972050" cy="3714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23">
                <a:solidFill>
                  <a:srgbClr val="17233A"/>
                </a:solidFill>
              </a:defRPr>
            </a:pPr>
            <a:r>
              <a:rPr sz="923">
                <a:solidFill>
                  <a:srgbClr val="17233A"/>
                </a:solidFill>
              </a:rPr>
              <a:t>经济仍在扩张，但短周期动能已明显弱于一季度。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D0F5ECA-E276-465D-96FA-D898E35C7C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1905000"/>
          </a:xfrm>
          <a:prstGeom xmlns:a="http://schemas.openxmlformats.org/drawingml/2006/main" prst="roundRect">
            <a:avLst>
              <a:gd name="adj" fmla="val 600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D121D08-A250-410B-BB29-6D1DC919DC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66675" cy="1905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EFEF6B1-C6A1-485E-A24D-83A2CA2E79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1724025"/>
            <a:ext cx="39624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0000"/>
          </a:bodyPr>
          <a:lstStyle xmlns:a="http://schemas.openxmlformats.org/drawingml/2006/main"/>
          <a:p xmlns:a="http://schemas.openxmlformats.org/drawingml/2006/main">
            <a:pPr>
              <a:defRPr sz="1125" b="1">
                <a:solidFill>
                  <a:srgbClr val="17233A"/>
                </a:solidFill>
              </a:defRPr>
            </a:pPr>
            <a:r>
              <a:rPr sz="1125" b="1">
                <a:solidFill>
                  <a:srgbClr val="17233A"/>
                </a:solidFill>
              </a:rPr>
              <a:t>名义价格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CE11EFE-B611-4FE9-B08E-D5A61EB044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29900" y="1704975"/>
            <a:ext cx="762000" cy="247650"/>
          </a:xfrm>
          <a:prstGeom xmlns:a="http://schemas.openxmlformats.org/drawingml/2006/main" prst="roundRect">
            <a:avLst>
              <a:gd name="adj" fmla="val 46154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4B23C8B-3965-4CB2-8AC0-C847411687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87050" y="1714500"/>
            <a:ext cx="6477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C68B2C"/>
                </a:solidFill>
              </a:defRPr>
            </a:pPr>
            <a:r>
              <a:rPr sz="863" b="1">
                <a:solidFill>
                  <a:srgbClr val="C68B2C"/>
                </a:solidFill>
              </a:rPr>
              <a:t>向上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DD20D24-F045-43F9-8238-CF528E9587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2095500"/>
            <a:ext cx="20955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1026"/>
          </a:bodyPr>
          <a:lstStyle xmlns:a="http://schemas.openxmlformats.org/drawingml/2006/main"/>
          <a:p xmlns:a="http://schemas.openxmlformats.org/drawingml/2006/main">
            <a:pPr>
              <a:defRPr sz="1950" b="1">
                <a:solidFill>
                  <a:srgbClr val="C68B2C"/>
                </a:solidFill>
              </a:defRPr>
            </a:pPr>
            <a:r>
              <a:rPr sz="1950" b="1">
                <a:solidFill>
                  <a:srgbClr val="C68B2C"/>
                </a:solidFill>
              </a:rPr>
              <a:t>−0.06 → 1.53%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F66D3C8-918E-44E4-BC7A-22920B1393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2476500"/>
            <a:ext cx="22669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GDP平减指数｜Q1 → Q2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5D9066A-A6D5-417A-BF13-0C48991233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2114550"/>
            <a:ext cx="9525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A771A6B-D8F6-44B7-8FDE-3AC9FAD016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2124075"/>
            <a:ext cx="23812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3333"/>
          </a:bodyPr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17233A"/>
                </a:solidFill>
              </a:defRPr>
            </a:pPr>
            <a:r>
              <a:rPr sz="1500" b="1">
                <a:solidFill>
                  <a:srgbClr val="17233A"/>
                </a:solidFill>
              </a:rPr>
              <a:t>0.5 → 4.1%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84B3002-8097-4461-B7DF-9F14910AA9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2476500"/>
            <a:ext cx="2381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PPI同比｜3月 → 6月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DE1AC9BC-93D3-47AD-A0B1-5D46A95FE5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2838450"/>
            <a:ext cx="49720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A9BC2936-AA65-485A-8372-06A2C0AC53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2962275"/>
            <a:ext cx="4972050" cy="3714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23">
                <a:solidFill>
                  <a:srgbClr val="17233A"/>
                </a:solidFill>
              </a:defRPr>
            </a:pPr>
            <a:r>
              <a:rPr sz="923">
                <a:solidFill>
                  <a:srgbClr val="17233A"/>
                </a:solidFill>
              </a:rPr>
              <a:t>同比再通胀已经出现，但PPI环比−0.3%提示边际动能不稳。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30E5CFE8-B822-4139-BE34-19738C7C12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37147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8317518C-AE96-4BFE-8FC1-76A74BFE3A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3714750"/>
            <a:ext cx="66675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55645171-E2CF-4AE3-BDB5-19B0FC4AE0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857625"/>
            <a:ext cx="39624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0000"/>
          </a:bodyPr>
          <a:lstStyle xmlns:a="http://schemas.openxmlformats.org/drawingml/2006/main"/>
          <a:p xmlns:a="http://schemas.openxmlformats.org/drawingml/2006/main">
            <a:pPr>
              <a:defRPr sz="1125" b="1">
                <a:solidFill>
                  <a:srgbClr val="17233A"/>
                </a:solidFill>
              </a:defRPr>
            </a:pPr>
            <a:r>
              <a:rPr sz="1125" b="1">
                <a:solidFill>
                  <a:srgbClr val="17233A"/>
                </a:solidFill>
              </a:rPr>
              <a:t>信用传导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F2B203F-4B6D-40A2-8D2D-C53B77754E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10150" y="3838575"/>
            <a:ext cx="762000" cy="247650"/>
          </a:xfrm>
          <a:prstGeom xmlns:a="http://schemas.openxmlformats.org/drawingml/2006/main" prst="roundRect">
            <a:avLst>
              <a:gd name="adj" fmla="val 46154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B6A0023A-5D3B-4536-ADB8-4C62E3CE1A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67300" y="3848100"/>
            <a:ext cx="6477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C68B2C"/>
                </a:solidFill>
              </a:defRPr>
            </a:pPr>
            <a:r>
              <a:rPr sz="863" b="1">
                <a:solidFill>
                  <a:srgbClr val="C68B2C"/>
                </a:solidFill>
              </a:rPr>
              <a:t>偏弱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5BE049AE-2ADA-4D18-A4E3-81E910D79E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229100"/>
            <a:ext cx="20955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1026"/>
          </a:bodyPr>
          <a:lstStyle xmlns:a="http://schemas.openxmlformats.org/drawingml/2006/main"/>
          <a:p xmlns:a="http://schemas.openxmlformats.org/drawingml/2006/main">
            <a:pPr>
              <a:defRPr sz="1950" b="1">
                <a:solidFill>
                  <a:srgbClr val="C68B2C"/>
                </a:solidFill>
              </a:defRPr>
            </a:pPr>
            <a:r>
              <a:rPr sz="1950" b="1">
                <a:solidFill>
                  <a:srgbClr val="C68B2C"/>
                </a:solidFill>
              </a:rPr>
              <a:t>7.9 → 7.4%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EFE4583A-887F-4B73-A734-AE8811D810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610100"/>
            <a:ext cx="22669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社融存量同比｜3月 → 6月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5F566326-BA5A-4757-93AA-2EF4DDD267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81350" y="4248150"/>
            <a:ext cx="9525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95FF2FEA-8781-4E74-9CFB-3724E35F53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4257675"/>
            <a:ext cx="23812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3333"/>
          </a:bodyPr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17233A"/>
                </a:solidFill>
              </a:defRPr>
            </a:pPr>
            <a:r>
              <a:rPr sz="1500" b="1">
                <a:solidFill>
                  <a:srgbClr val="17233A"/>
                </a:solidFill>
              </a:rPr>
              <a:t>5.7 → 5.2%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6122A43C-9648-433A-9FF4-23183AF3ED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4610100"/>
            <a:ext cx="2381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贷款余额同比｜3月 → 6月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CEEEF1A6-F842-4820-9518-0A175C717F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972050"/>
            <a:ext cx="49720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3C0D2E35-28D4-4DD1-B6B1-5451A11D57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5095875"/>
            <a:ext cx="4972050" cy="3714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23">
                <a:solidFill>
                  <a:srgbClr val="17233A"/>
                </a:solidFill>
              </a:defRPr>
            </a:pPr>
            <a:r>
              <a:rPr sz="923">
                <a:solidFill>
                  <a:srgbClr val="17233A"/>
                </a:solidFill>
              </a:rPr>
              <a:t>M2仍为8.0%，贷款—存款增速差约−3个百分点，资金活化不足。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701D6861-3EED-440F-9C33-6FE6BBE115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37147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16EB0B09-34C4-40BD-BF26-2A4D749435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3714750"/>
            <a:ext cx="66675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061"/>
          </a:solidFill>
          <a:ln xmlns:a="http://schemas.openxmlformats.org/drawingml/2006/main" w="9525">
            <a:solidFill>
              <a:srgbClr val="3D8061"/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445A178C-EC56-45ED-949E-11C4075D58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3857625"/>
            <a:ext cx="39624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0000"/>
          </a:bodyPr>
          <a:lstStyle xmlns:a="http://schemas.openxmlformats.org/drawingml/2006/main"/>
          <a:p xmlns:a="http://schemas.openxmlformats.org/drawingml/2006/main">
            <a:pPr>
              <a:defRPr sz="1125" b="1">
                <a:solidFill>
                  <a:srgbClr val="17233A"/>
                </a:solidFill>
              </a:defRPr>
            </a:pPr>
            <a:r>
              <a:rPr sz="1125" b="1">
                <a:solidFill>
                  <a:srgbClr val="17233A"/>
                </a:solidFill>
              </a:rPr>
              <a:t>外需韧性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6A236587-A0DA-458D-A5E1-E18A8A0B8E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29900" y="3838575"/>
            <a:ext cx="762000" cy="247650"/>
          </a:xfrm>
          <a:prstGeom xmlns:a="http://schemas.openxmlformats.org/drawingml/2006/main" prst="roundRect">
            <a:avLst>
              <a:gd name="adj" fmla="val 46154"/>
            </a:avLst>
          </a:prstGeom>
          <a:solidFill xmlns:a="http://schemas.openxmlformats.org/drawingml/2006/main">
            <a:srgbClr val="EAF3EE"/>
          </a:solidFill>
          <a:ln xmlns:a="http://schemas.openxmlformats.org/drawingml/2006/main" w="9525">
            <a:solidFill>
              <a:srgbClr val="EAF3EE"/>
            </a:solidFill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B455A2A5-438E-4AFF-8C6D-C4E735B1E8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87050" y="3848100"/>
            <a:ext cx="6477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3D8061"/>
                </a:solidFill>
              </a:defRPr>
            </a:pPr>
            <a:r>
              <a:rPr sz="863" b="1">
                <a:solidFill>
                  <a:srgbClr val="3D8061"/>
                </a:solidFill>
              </a:rPr>
              <a:t>向上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7960000E-499B-40BF-AA2C-FF2441DA2B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4229100"/>
            <a:ext cx="20955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1026"/>
          </a:bodyPr>
          <a:lstStyle xmlns:a="http://schemas.openxmlformats.org/drawingml/2006/main"/>
          <a:p xmlns:a="http://schemas.openxmlformats.org/drawingml/2006/main">
            <a:pPr>
              <a:defRPr sz="1950" b="1">
                <a:solidFill>
                  <a:srgbClr val="3D8061"/>
                </a:solidFill>
              </a:defRPr>
            </a:pPr>
            <a:r>
              <a:rPr sz="1950" b="1">
                <a:solidFill>
                  <a:srgbClr val="3D8061"/>
                </a:solidFill>
              </a:rPr>
              <a:t>+13.4%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3DD3FCDB-61B2-41FB-8031-5C47DFCE7A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4610100"/>
            <a:ext cx="22669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上半年出口｜人民币口径累计同比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DEA05B8B-7912-4937-9D58-22CC8F67BA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4248150"/>
            <a:ext cx="9525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55ECA594-9FCC-4EBD-8282-B109F7BCF9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4257675"/>
            <a:ext cx="23812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3333"/>
          </a:bodyPr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17233A"/>
                </a:solidFill>
              </a:defRPr>
            </a:pPr>
            <a:r>
              <a:rPr sz="1500" b="1">
                <a:solidFill>
                  <a:srgbClr val="17233A"/>
                </a:solidFill>
              </a:rPr>
              <a:t>+34.5%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D3C6A271-9349-4D80-B142-9F0EC5ED82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4610100"/>
            <a:ext cx="2381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6月对东盟出口同比</a:t>
            </a:r>
          </a:p>
        </p:txBody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8FE6E438-AC5A-4784-8B53-386F3028C3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4972050"/>
            <a:ext cx="49720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B13E2855-9A7C-48CA-BB45-5F168ED934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5095875"/>
            <a:ext cx="4972050" cy="3714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23">
                <a:solidFill>
                  <a:srgbClr val="17233A"/>
                </a:solidFill>
              </a:defRPr>
            </a:pPr>
            <a:r>
              <a:rPr sz="923">
                <a:solidFill>
                  <a:srgbClr val="17233A"/>
                </a:solidFill>
              </a:rPr>
              <a:t>外贸是二季度最强边际变量，但高增速不能机械外推至未来四个季度。</a:t>
            </a:r>
          </a:p>
        </p:txBody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8B824F22-F20F-4EC2-86DF-139DA215B3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99F57D3F-F708-4B04-A11D-787C72C5AF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FB28EDE4-BBDE-4CA8-8307-46C7DA7BA2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研判</a:t>
            </a:r>
          </a:p>
        </p:txBody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74B2F221-E4C8-47F6-A80A-FE1B612173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[本次推断] 当前更接近外需与供给支撑的弱再通胀，而非内需驱动的全面复苏；增长、价格与信用仍处在错位阶段。</a:t>
            </a:r>
          </a:p>
        </p:txBody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9A65F42A-1126-4ED7-BEB9-1A48046FB7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A7B0CF51-A87D-4646-868F-E39F289502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当前数据：国家统计局、海关总署、中国人民银行；分析框架：高博AI资料库V4.0（V4-018、V4-037、V4-135、V4-150；文集截至2024-10-22）</a:t>
            </a:r>
          </a:p>
        </p:txBody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3BED14A1-1BA4-408F-A7D3-360BB83E94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15460660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70" name="">
            <a:extLst xmlns:a="http://schemas.openxmlformats.org/drawingml/2006/main">
              <a:ext uri="{FF2B5EF4-FFF2-40B4-BE49-F238E27FC236}">
                <a16:creationId xmlns:a16="http://schemas.microsoft.com/office/drawing/2014/main" id="{B34E6F9B-9237-42FB-9E71-EB22C0EA24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DEMAND · CONSUMPTION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BD78EC0-0D22-4CAD-89B8-F1F12ED982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20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7721F01-8716-4E34-8A47-942920962A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消费行业景气高度分化，必选与服务表现更稳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B6154E7-F18A-4C8A-82CD-7E3E3A1C34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按最新同比排序，完整保留原表全部行业｜原底稿 P38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33DB9C3-5E53-4CC5-A3F5-C0D26A23B6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8F6911C-20F6-4477-BD8E-4507E9DAB1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CF49D5E-D7CC-4B3F-B9FE-1060D53E48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50482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6月同比：领先品类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6B3BC7B-5550-4F43-BCD7-C3FF76429C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2000250"/>
            <a:ext cx="9525" cy="3562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84956BB-4BAE-44FF-9B29-33C873B9B9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034159"/>
            <a:ext cx="1600200" cy="3240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通讯器材类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E37FF93-D9CC-43A3-A484-22CA78E674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2053209"/>
            <a:ext cx="2914650" cy="26103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B4C28B6-556A-4B09-B636-266B3663F4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2034159"/>
            <a:ext cx="495300" cy="3240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16.5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F19898C-AAC3-49B4-802F-558454B12E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484215"/>
            <a:ext cx="1600200" cy="3240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文化办公用品类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9275ECA-47FA-4103-A23E-57C527490F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2503265"/>
            <a:ext cx="2243397" cy="26103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8F54F4B-3C8D-41BF-89CD-00A2E1B786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2484215"/>
            <a:ext cx="495300" cy="3240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12.7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F8D6A31-B327-438A-A73C-326E8DAB73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34272"/>
            <a:ext cx="1600200" cy="3240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化妆品类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559471A-F8D0-4399-9842-63E86E7E7C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2953322"/>
            <a:ext cx="2225733" cy="26103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EA66CCA-D86B-45BD-A271-F1428123DA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2934272"/>
            <a:ext cx="495300" cy="3240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12.6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2396A71-448C-42F1-90C7-001927A90C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384328"/>
            <a:ext cx="1600200" cy="3240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烟酒类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C32105E-0937-41BE-8562-212C69B903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3403378"/>
            <a:ext cx="2137410" cy="26103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3098015-C1F2-49DB-BAD2-07CFDDA6B0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3384328"/>
            <a:ext cx="495300" cy="3240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12.1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C87D8FD-0A04-4543-9F95-29F5ACFE53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834384"/>
            <a:ext cx="1600200" cy="3240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粮油、食品类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F7A0F81-CC85-4961-9228-723D1DE5F0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3853434"/>
            <a:ext cx="1395499" cy="26103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6D41A7D-A72A-492B-9A78-755BA16F89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3834384"/>
            <a:ext cx="495300" cy="3240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7.9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404B400-22AA-4AE0-818F-B1796BEEDF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284440"/>
            <a:ext cx="1600200" cy="3240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饮料类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D3D01C5-8C3D-4061-9A72-3F31887E76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4303490"/>
            <a:ext cx="1024544" cy="26103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F732010-B938-4711-B14D-CB41C50C8B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4284440"/>
            <a:ext cx="495300" cy="3240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5.8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79B9844-9AF5-4EC2-B9FD-4E0143964C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734497"/>
            <a:ext cx="1600200" cy="3240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中西药品类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B05665B-B262-4E74-A686-685EA52D8D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4753547"/>
            <a:ext cx="777240" cy="26103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A31C68C-4606-479A-867B-F8A174E4E9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4734497"/>
            <a:ext cx="495300" cy="3240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4.4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57268E0-8417-451C-AED5-CAAA1BE837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184553"/>
            <a:ext cx="1600200" cy="3240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服装鞋帽针纺织品类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6D8A797-FE4F-4A52-8292-7F0520F5DD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5203603"/>
            <a:ext cx="688917" cy="26103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24454654-2006-4AB5-874A-1D5082A329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5184553"/>
            <a:ext cx="495300" cy="32404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3.9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5E3E3DDE-038D-4450-9DDD-CA70E9C916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D0BBC594-8B3A-488E-AE85-1D1F2C4EA2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50482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6月同比：偏弱品类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3031D458-4DFA-4CBF-9B70-2027DFEE33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66343" y="2000250"/>
            <a:ext cx="9525" cy="3562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DDB882EC-8EC9-4E18-9B7E-ACDA597D26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2026158"/>
            <a:ext cx="1600200" cy="288036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日用品类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40ADF7EC-FE6D-4392-979B-13C295D680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66343" y="2045208"/>
            <a:ext cx="568357" cy="232029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9A20A99B-A942-4E29-B10F-028787364D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2026158"/>
            <a:ext cx="495300" cy="288036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3.9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420DAABA-7E10-477B-998E-1A8763B15A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2426208"/>
            <a:ext cx="1600200" cy="288036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限额以上单位商品零售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6C96EE06-9536-49ED-A39A-489EB04464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45732" y="2445258"/>
            <a:ext cx="320612" cy="232029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BF2BA87A-D107-4CAD-9592-469B157D1A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2426208"/>
            <a:ext cx="495300" cy="288036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-2.2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4D6C9386-AF87-4E28-872D-C0C171C50E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2826258"/>
            <a:ext cx="1600200" cy="288036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体育娱乐用品类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898862CA-FF68-4F07-98F7-8B6EC1FF47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45732" y="2845308"/>
            <a:ext cx="320612" cy="232029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51293F0D-DF8C-40A9-97E3-A65D095078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2826258"/>
            <a:ext cx="495300" cy="288036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-2.2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6069B3B2-2BB3-486C-8213-0D03775A74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3226308"/>
            <a:ext cx="1600200" cy="288036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金银珠宝类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5F42B68E-72A2-48DE-AA04-0803A6A5DF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70853" y="3245358"/>
            <a:ext cx="495491" cy="232029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78AF8136-D1EA-4F7E-91EF-653953EF80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3226308"/>
            <a:ext cx="495300" cy="288036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-3.4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59FD876C-B388-409D-8CC5-736E027BF3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3626358"/>
            <a:ext cx="1600200" cy="288036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石油及制品类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577BC872-2D7F-4939-A7F4-5A608A13C8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23108" y="3645408"/>
            <a:ext cx="743236" cy="232029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B77BAFBD-8093-4996-8B78-08846BB0DF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3626358"/>
            <a:ext cx="495300" cy="288036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-5.1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AD4847A7-D1ED-4ACD-AC5B-B0A0722A1D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4026408"/>
            <a:ext cx="1600200" cy="288036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家具类</a:t>
            </a:r>
          </a:p>
        </p:txBody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77943DFD-BA8B-4FF2-A413-E0537DDDBE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04509" y="4045458"/>
            <a:ext cx="961835" cy="232029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8DFE7D9A-76FA-4C87-A25B-D032F8F8B2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4026408"/>
            <a:ext cx="495300" cy="288036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-6.6</a:t>
            </a:r>
          </a:p>
        </p:txBody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3C24E717-F21D-4B68-B463-411528C8A5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4426458"/>
            <a:ext cx="1600200" cy="288036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家用电器和音像器材类</a:t>
            </a:r>
          </a:p>
        </p:txBody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4A64613E-3BCF-4C12-8347-439EFF93E0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8471" y="4445508"/>
            <a:ext cx="1267873" cy="232029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D7936BA7-D726-4EA7-8F14-C92C12E282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4426458"/>
            <a:ext cx="495300" cy="288036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-8.7</a:t>
            </a:r>
          </a:p>
        </p:txBody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779ECCD5-EDA9-4E31-884A-55344C13AD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4826508"/>
            <a:ext cx="1600200" cy="288036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建筑及装潢材料类</a:t>
            </a:r>
          </a:p>
        </p:txBody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2037EF9A-732F-4F84-95A7-A9A3043342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6152" y="4845558"/>
            <a:ext cx="1530191" cy="232029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043AA274-28B3-4A7B-A174-443AA727BD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4826508"/>
            <a:ext cx="495300" cy="288036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-10.5</a:t>
            </a:r>
          </a:p>
        </p:txBody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D15BA9E3-476C-499C-AAD2-4B18738B50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5226558"/>
            <a:ext cx="1600200" cy="288036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汽车类</a:t>
            </a:r>
          </a:p>
        </p:txBody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CDA48DF9-15A4-4F64-BFAA-13B6E2A693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5245608"/>
            <a:ext cx="2346293" cy="232029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BF10D7DA-970F-4091-A419-B93D84E994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5226558"/>
            <a:ext cx="495300" cy="288036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-16.1</a:t>
            </a:r>
          </a:p>
        </p:txBody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AE6B52C5-C505-4DB0-B156-090AA12EE9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9525">
            <a:solidFill>
              <a:srgbClr val="EAF0F6"/>
            </a:solidFill>
            <a:prstDash val="solid"/>
          </a:ln>
        </p:spPr>
      </p:sp>
      <p:sp>
        <p:nvSpPr>
          <p:cNvPr id="64" name="">
            <a:extLst xmlns:a="http://schemas.openxmlformats.org/drawingml/2006/main">
              <a:ext uri="{FF2B5EF4-FFF2-40B4-BE49-F238E27FC236}">
                <a16:creationId xmlns:a16="http://schemas.microsoft.com/office/drawing/2014/main" id="{2FC5EAD7-0B81-452A-B0A9-978EC56BFB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5" name="">
            <a:extLst xmlns:a="http://schemas.openxmlformats.org/drawingml/2006/main">
              <a:ext uri="{FF2B5EF4-FFF2-40B4-BE49-F238E27FC236}">
                <a16:creationId xmlns:a16="http://schemas.microsoft.com/office/drawing/2014/main" id="{1513F4A1-E828-44B9-BBE9-98A4EF86D1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286CA8"/>
                </a:solidFill>
              </a:defRPr>
            </a:pPr>
            <a:r>
              <a:rPr sz="825" b="1">
                <a:solidFill>
                  <a:srgbClr val="286CA8"/>
                </a:solidFill>
              </a:rPr>
              <a:t>研判</a:t>
            </a:r>
          </a:p>
        </p:txBody>
      </p:sp>
      <p:sp>
        <p:nvSpPr>
          <p:cNvPr id="66" name="">
            <a:extLst xmlns:a="http://schemas.openxmlformats.org/drawingml/2006/main">
              <a:ext uri="{FF2B5EF4-FFF2-40B4-BE49-F238E27FC236}">
                <a16:creationId xmlns:a16="http://schemas.microsoft.com/office/drawing/2014/main" id="{0A62396F-68F8-419A-BB4D-2609EF31EB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通讯器材、文化办公与化妆品领先，汽车、建材与家电偏弱；消费修复仍是结构性而非普遍性。</a:t>
            </a:r>
          </a:p>
        </p:txBody>
      </p:sp>
      <p:sp>
        <p:nvSpPr>
          <p:cNvPr id="67" name="">
            <a:extLst xmlns:a="http://schemas.openxmlformats.org/drawingml/2006/main">
              <a:ext uri="{FF2B5EF4-FFF2-40B4-BE49-F238E27FC236}">
                <a16:creationId xmlns:a16="http://schemas.microsoft.com/office/drawing/2014/main" id="{3CED28C7-51A8-47E7-9B3E-68F88EA410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68" name="">
            <a:extLst xmlns:a="http://schemas.openxmlformats.org/drawingml/2006/main">
              <a:ext uri="{FF2B5EF4-FFF2-40B4-BE49-F238E27FC236}">
                <a16:creationId xmlns:a16="http://schemas.microsoft.com/office/drawing/2014/main" id="{85AA1A66-5993-49A4-A01A-A083246632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资料来源：国家统计局、Wind</a:t>
            </a:r>
          </a:p>
        </p:txBody>
      </p:sp>
      <p:sp>
        <p:nvSpPr>
          <p:cNvPr id="69" name="">
            <a:extLst xmlns:a="http://schemas.openxmlformats.org/drawingml/2006/main">
              <a:ext uri="{FF2B5EF4-FFF2-40B4-BE49-F238E27FC236}">
                <a16:creationId xmlns:a16="http://schemas.microsoft.com/office/drawing/2014/main" id="{7F5A428C-1F52-47EA-AF83-F7B0B3F6A9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655990778"/>
      </p:ext>
    </p:extLst>
  </p:cSld>
</p:sld>
</file>

<file path=ppt/slides/slide21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27" name="">
            <a:extLst xmlns:a="http://schemas.openxmlformats.org/drawingml/2006/main">
              <a:ext uri="{FF2B5EF4-FFF2-40B4-BE49-F238E27FC236}">
                <a16:creationId xmlns:a16="http://schemas.microsoft.com/office/drawing/2014/main" id="{E4B2B1CA-6890-4D54-A0D1-DF38518038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DEMAND · LABOR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8DB3854-CA16-40A9-8825-0C7442B0B3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21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FA3E372-D636-44DD-A589-F336BFBA32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就业总量稳定，但工资、数量与服务价格动力偏弱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04ED957-147D-4E2E-9BF2-9610E94CAD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P40、41、42、43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6728994-EFEF-4F8A-B409-D36A5F1FD7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6450" y="990600"/>
            <a:ext cx="1905000" cy="247650"/>
          </a:xfrm>
          <a:prstGeom xmlns:a="http://schemas.openxmlformats.org/drawingml/2006/main" prst="roundRect">
            <a:avLst>
              <a:gd name="adj" fmla="val 46154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5E0993A-433E-4398-BA64-E4E7D726E8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82175" y="990600"/>
            <a:ext cx="17335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务工指标截至3月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2F3D5F7-6E97-4E0B-BC1C-B9DEADCE8E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24D677C-2ED9-45AE-9084-022214CE80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5AABEA9-901C-43AC-B403-9835917609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城镇调查失业率，%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B28B91D-C41D-4981-8633-EA6F43A1B5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自2024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D48717F-ADBD-443E-9EAC-1B65DB95D0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190875"/>
            <a:ext cx="512445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68B2C"/>
                </a:solidFill>
              </a:defRPr>
            </a:pPr>
            <a:r>
              <a:rPr sz="735">
                <a:solidFill>
                  <a:srgbClr val="C68B2C"/>
                </a:solidFill>
              </a:rPr>
              <a:t>注：主图自2024年起；2020—2023疫情及就业统计扰动异常期未显示，原始发布值保留于底稿。</a:t>
            </a:r>
          </a:p>
        </p:txBody>
      </p:sp>
      <p:graphicFrame>
        <p:nvGraphicFramePr>
          <p:cNvPr id="138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5162550" cy="118110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c07f000c6f234290"/>
          </a:graphicData>
        </a:graphic>
      </p:graphicFrame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23D92F3-A64C-4E0F-A7D1-9B0C05136E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1C69649-671B-4F24-83DE-30DDCC6C91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外出务工劳动力工资月均收入同比，%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F7458C6-FD09-4FA6-8DCA-8011C1F7A1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自2019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7562DBF-6F7D-4611-B199-E5C0A9507B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3190875"/>
            <a:ext cx="512445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68B2C"/>
                </a:solidFill>
              </a:defRPr>
            </a:pPr>
            <a:r>
              <a:rPr sz="735">
                <a:solidFill>
                  <a:srgbClr val="C68B2C"/>
                </a:solidFill>
              </a:rPr>
              <a:t>注：剔除20Q1—Q2（务工流动受阻）；原值见P52。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459C19D-25A9-44DC-B221-51B74001FD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2905125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8E646AB-B54C-4313-9D2A-2646939F29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2828925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0.7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D259499-684C-4544-B202-D22B821D53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2692644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9E06BD5-926A-47D0-818E-5A9688946C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2616444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2.7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A150B41-2A75-4878-88F2-8CD83D9770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2480163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91AF064-1DA1-45FD-AEF6-EED9F7AC17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2403963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4.7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404BECE-BC56-4CE0-BAF6-73F6A19636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2267683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AAA6DDA-94A5-43CE-8355-57D3A23B85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2191483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6.7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DE98469-262C-4D6E-A460-7BFAC00810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2076450"/>
            <a:ext cx="7620" cy="828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C50410C-90DD-4FAA-9072-52F7EB7461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2905125"/>
            <a:ext cx="4533900" cy="762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05E7964-52DB-4426-8434-39F99CF9EE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38925" y="2943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2019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4FE911F-07BC-452C-80C6-126105A863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943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2020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F1FA561-13D7-479C-991B-376407BAF9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34325" y="2943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2021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B8CF9DBA-EC2B-4FAA-BCB0-E703905DF3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2025" y="2943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2022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1780FC87-D5A1-487D-9E60-518813C32B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29725" y="2943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2023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64BAA83A-26D6-48FA-A5CB-1528DD7C30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77425" y="2943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2024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3B3E9AC-F576-405D-A893-67008446DF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25125" y="2943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2025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1346973C-EE1B-4B1E-9321-CEB74933EF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72825" y="2943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2026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7984A05B-10E5-47D7-AFFE-630F1B993E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6800850" y="2235811"/>
            <a:ext cx="161925" cy="1062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412DA317-D36C-403D-8542-DD1452E40A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6962775" y="2246435"/>
            <a:ext cx="161925" cy="42496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3777F000-3A52-4263-8432-82D65B61A6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7124700" y="2288931"/>
            <a:ext cx="161925" cy="95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7AA338CF-E521-4D27-83E1-A90BF4B8B4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7772400" y="2682020"/>
            <a:ext cx="161925" cy="7436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6E8FBF31-4A68-4EB1-851A-16493FA8CC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7934325" y="2682020"/>
            <a:ext cx="161925" cy="4019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77F221A6-3569-4E57-874D-14C2ED3A81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8096250" y="2475096"/>
            <a:ext cx="161925" cy="24712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0FCA4285-477B-4F52-9220-5E6327E166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8258175" y="2324105"/>
            <a:ext cx="161925" cy="15099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F8AD2753-DED2-4AF5-AD96-F698DD2C40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8420100" y="2324105"/>
            <a:ext cx="161925" cy="4371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1959C960-3409-4D0A-8C3F-930B132FA2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8582025" y="2352675"/>
            <a:ext cx="161925" cy="1514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4D0BA9B8-803C-4BF1-B3B4-AF33DDE6F4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8743950" y="2352675"/>
            <a:ext cx="161925" cy="44621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C13C4B97-A68B-4470-929E-2AC1EE0DE7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8905875" y="2660772"/>
            <a:ext cx="161925" cy="13811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6A6DCCA3-591A-4D5D-967D-7A6654A6C7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9067800" y="2543908"/>
            <a:ext cx="161925" cy="11686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BFECB7DE-1DE8-4C61-A0DF-0DAFE08FBE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9229725" y="2543908"/>
            <a:ext cx="161925" cy="2762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B6FB9631-810D-4AB7-9D9A-ADE02CA283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9391650" y="2288931"/>
            <a:ext cx="161925" cy="53120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1118780F-D169-47AA-ABBA-80793418A3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9553575" y="2288931"/>
            <a:ext cx="161925" cy="35059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21889793-D7E5-4C08-9F95-B844B05B1B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9715500" y="2597028"/>
            <a:ext cx="161925" cy="42496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576FFFCF-A6F7-48C3-A5FF-106F4073BC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9877425" y="2161442"/>
            <a:ext cx="161925" cy="435586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BE33E4F4-02F1-4F78-A671-7362974E6D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0039350" y="2161442"/>
            <a:ext cx="161925" cy="40371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9E05372B-4FB2-4B3E-BB83-0D4CECCCC1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0201275" y="2565156"/>
            <a:ext cx="161925" cy="6374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8188900F-4B26-4547-8D1C-CD3691330E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0363200" y="2575780"/>
            <a:ext cx="161925" cy="5312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82E66E20-A55A-42F6-9958-70FB90C494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0525125" y="2575780"/>
            <a:ext cx="161925" cy="5312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C75C8108-DA84-435E-A8AF-9930D24CA1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0687050" y="2628900"/>
            <a:ext cx="161925" cy="3187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FF70E52A-AD49-4C43-B5D4-38C8314E3F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0848975" y="2660772"/>
            <a:ext cx="161925" cy="6374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C9182AA9-1C6F-4FB3-BAB9-17EB4DB04F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1010900" y="2724516"/>
            <a:ext cx="161925" cy="1062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B033E834-6B21-4B18-9D94-237C3CF026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1172825" y="2639524"/>
            <a:ext cx="161925" cy="95616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3E9BED20-6116-4410-BEFE-6C024CDFD2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37147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92B3D264-16FE-4EE7-8C71-C43AAAB8D5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8385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外出务工劳动力人数同比，%</a:t>
            </a:r>
          </a:p>
        </p:txBody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0C989DCD-C468-4983-A77F-6EF11AF882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38481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自2019</a:t>
            </a:r>
          </a:p>
        </p:txBody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150CD4EE-1997-43DA-8D66-7AAA7C8F7F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324475"/>
            <a:ext cx="512445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68B2C"/>
                </a:solidFill>
              </a:defRPr>
            </a:pPr>
            <a:r>
              <a:rPr sz="735">
                <a:solidFill>
                  <a:srgbClr val="C68B2C"/>
                </a:solidFill>
              </a:rPr>
              <a:t>注：剔除20Q1人数同比−30.6%（流动骤停）；原值见P52。</a:t>
            </a:r>
          </a:p>
        </p:txBody>
      </p:sp>
      <p:sp>
        <p:nvSpPr>
          <p:cNvPr id="64" name="">
            <a:extLst xmlns:a="http://schemas.openxmlformats.org/drawingml/2006/main">
              <a:ext uri="{FF2B5EF4-FFF2-40B4-BE49-F238E27FC236}">
                <a16:creationId xmlns:a16="http://schemas.microsoft.com/office/drawing/2014/main" id="{31766BC4-600D-4DCB-9475-46F7C7EB6B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5038725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65" name="">
            <a:extLst xmlns:a="http://schemas.openxmlformats.org/drawingml/2006/main">
              <a:ext uri="{FF2B5EF4-FFF2-40B4-BE49-F238E27FC236}">
                <a16:creationId xmlns:a16="http://schemas.microsoft.com/office/drawing/2014/main" id="{E0FFD0BF-57C8-4060-B010-D74508EE19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962525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-3.5</a:t>
            </a:r>
          </a:p>
        </p:txBody>
      </p:sp>
      <p:sp>
        <p:nvSpPr>
          <p:cNvPr id="66" name="">
            <a:extLst xmlns:a="http://schemas.openxmlformats.org/drawingml/2006/main">
              <a:ext uri="{FF2B5EF4-FFF2-40B4-BE49-F238E27FC236}">
                <a16:creationId xmlns:a16="http://schemas.microsoft.com/office/drawing/2014/main" id="{9B96687F-4489-469D-8945-0F2A7DAFF8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926742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67" name="">
            <a:extLst xmlns:a="http://schemas.openxmlformats.org/drawingml/2006/main">
              <a:ext uri="{FF2B5EF4-FFF2-40B4-BE49-F238E27FC236}">
                <a16:creationId xmlns:a16="http://schemas.microsoft.com/office/drawing/2014/main" id="{D0063D3F-197B-4B2C-B2AC-365CE95030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850542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-2.5</a:t>
            </a:r>
          </a:p>
        </p:txBody>
      </p:sp>
      <p:sp>
        <p:nvSpPr>
          <p:cNvPr id="68" name="">
            <a:extLst xmlns:a="http://schemas.openxmlformats.org/drawingml/2006/main">
              <a:ext uri="{FF2B5EF4-FFF2-40B4-BE49-F238E27FC236}">
                <a16:creationId xmlns:a16="http://schemas.microsoft.com/office/drawing/2014/main" id="{26CF64A3-FE68-46CB-A708-DD56F22E6E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814759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69" name="">
            <a:extLst xmlns:a="http://schemas.openxmlformats.org/drawingml/2006/main">
              <a:ext uri="{FF2B5EF4-FFF2-40B4-BE49-F238E27FC236}">
                <a16:creationId xmlns:a16="http://schemas.microsoft.com/office/drawing/2014/main" id="{3C281A8B-89DA-4A9C-ADA9-F819E41845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738559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-1.4</a:t>
            </a:r>
          </a:p>
        </p:txBody>
      </p:sp>
      <p:sp>
        <p:nvSpPr>
          <p:cNvPr id="70" name="">
            <a:extLst xmlns:a="http://schemas.openxmlformats.org/drawingml/2006/main">
              <a:ext uri="{FF2B5EF4-FFF2-40B4-BE49-F238E27FC236}">
                <a16:creationId xmlns:a16="http://schemas.microsoft.com/office/drawing/2014/main" id="{8B841369-E396-46AD-B2FF-E5A71B99A7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702776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71" name="">
            <a:extLst xmlns:a="http://schemas.openxmlformats.org/drawingml/2006/main">
              <a:ext uri="{FF2B5EF4-FFF2-40B4-BE49-F238E27FC236}">
                <a16:creationId xmlns:a16="http://schemas.microsoft.com/office/drawing/2014/main" id="{21D62ABD-0C49-46FC-83C0-12EAAD6189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626576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-0.5</a:t>
            </a:r>
          </a:p>
        </p:txBody>
      </p:sp>
      <p:sp>
        <p:nvSpPr>
          <p:cNvPr id="72" name="">
            <a:extLst xmlns:a="http://schemas.openxmlformats.org/drawingml/2006/main">
              <a:ext uri="{FF2B5EF4-FFF2-40B4-BE49-F238E27FC236}">
                <a16:creationId xmlns:a16="http://schemas.microsoft.com/office/drawing/2014/main" id="{4ED9DA11-F576-4E5A-9D9F-A1E527D1A9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590793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73" name="">
            <a:extLst xmlns:a="http://schemas.openxmlformats.org/drawingml/2006/main">
              <a:ext uri="{FF2B5EF4-FFF2-40B4-BE49-F238E27FC236}">
                <a16:creationId xmlns:a16="http://schemas.microsoft.com/office/drawing/2014/main" id="{FE2ADF11-9FCC-4197-8D45-34BDF36A1A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514593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0.6</a:t>
            </a:r>
          </a:p>
        </p:txBody>
      </p:sp>
      <p:sp>
        <p:nvSpPr>
          <p:cNvPr id="74" name="">
            <a:extLst xmlns:a="http://schemas.openxmlformats.org/drawingml/2006/main">
              <a:ext uri="{FF2B5EF4-FFF2-40B4-BE49-F238E27FC236}">
                <a16:creationId xmlns:a16="http://schemas.microsoft.com/office/drawing/2014/main" id="{E7A0EDD8-A86C-4C36-BEDD-99DEBB0622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478809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75" name="">
            <a:extLst xmlns:a="http://schemas.openxmlformats.org/drawingml/2006/main">
              <a:ext uri="{FF2B5EF4-FFF2-40B4-BE49-F238E27FC236}">
                <a16:creationId xmlns:a16="http://schemas.microsoft.com/office/drawing/2014/main" id="{01F40F56-A233-496D-960D-461D7DE44D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402609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1.6</a:t>
            </a:r>
          </a:p>
        </p:txBody>
      </p:sp>
      <p:sp>
        <p:nvSpPr>
          <p:cNvPr id="76" name="">
            <a:extLst xmlns:a="http://schemas.openxmlformats.org/drawingml/2006/main">
              <a:ext uri="{FF2B5EF4-FFF2-40B4-BE49-F238E27FC236}">
                <a16:creationId xmlns:a16="http://schemas.microsoft.com/office/drawing/2014/main" id="{7E963286-A07F-4630-886F-708961C65E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366826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77" name="">
            <a:extLst xmlns:a="http://schemas.openxmlformats.org/drawingml/2006/main">
              <a:ext uri="{FF2B5EF4-FFF2-40B4-BE49-F238E27FC236}">
                <a16:creationId xmlns:a16="http://schemas.microsoft.com/office/drawing/2014/main" id="{5318FCE2-D2D9-4D94-AA8B-17C0862D4D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290626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2.5</a:t>
            </a:r>
          </a:p>
        </p:txBody>
      </p:sp>
      <p:sp>
        <p:nvSpPr>
          <p:cNvPr id="78" name="">
            <a:extLst xmlns:a="http://schemas.openxmlformats.org/drawingml/2006/main">
              <a:ext uri="{FF2B5EF4-FFF2-40B4-BE49-F238E27FC236}">
                <a16:creationId xmlns:a16="http://schemas.microsoft.com/office/drawing/2014/main" id="{D4C9F46E-A646-4EBB-9B9E-AD9B539A42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254843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79" name="">
            <a:extLst xmlns:a="http://schemas.openxmlformats.org/drawingml/2006/main">
              <a:ext uri="{FF2B5EF4-FFF2-40B4-BE49-F238E27FC236}">
                <a16:creationId xmlns:a16="http://schemas.microsoft.com/office/drawing/2014/main" id="{49CA46F0-8B35-4BF0-AD5B-78796F3140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178643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3.5</a:t>
            </a:r>
          </a:p>
        </p:txBody>
      </p:sp>
      <p:sp>
        <p:nvSpPr>
          <p:cNvPr id="80" name="">
            <a:extLst xmlns:a="http://schemas.openxmlformats.org/drawingml/2006/main">
              <a:ext uri="{FF2B5EF4-FFF2-40B4-BE49-F238E27FC236}">
                <a16:creationId xmlns:a16="http://schemas.microsoft.com/office/drawing/2014/main" id="{77F8A6E1-A285-47AB-A776-D25AAAC36B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210050"/>
            <a:ext cx="7620" cy="828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81" name="">
            <a:extLst xmlns:a="http://schemas.openxmlformats.org/drawingml/2006/main">
              <a:ext uri="{FF2B5EF4-FFF2-40B4-BE49-F238E27FC236}">
                <a16:creationId xmlns:a16="http://schemas.microsoft.com/office/drawing/2014/main" id="{1C73EBA9-E733-495A-AD6A-80130ABFF3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5038725"/>
            <a:ext cx="4533900" cy="762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82" name="">
            <a:extLst xmlns:a="http://schemas.openxmlformats.org/drawingml/2006/main">
              <a:ext uri="{FF2B5EF4-FFF2-40B4-BE49-F238E27FC236}">
                <a16:creationId xmlns:a16="http://schemas.microsoft.com/office/drawing/2014/main" id="{F11BC2B5-423F-401A-919C-76851E3D98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175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2019</a:t>
            </a:r>
          </a:p>
        </p:txBody>
      </p:sp>
      <p:sp>
        <p:nvSpPr>
          <p:cNvPr id="83" name="">
            <a:extLst xmlns:a="http://schemas.openxmlformats.org/drawingml/2006/main">
              <a:ext uri="{FF2B5EF4-FFF2-40B4-BE49-F238E27FC236}">
                <a16:creationId xmlns:a16="http://schemas.microsoft.com/office/drawing/2014/main" id="{7137316C-16D0-4283-AA68-18275C7B43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66875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2020</a:t>
            </a:r>
          </a:p>
        </p:txBody>
      </p:sp>
      <p:sp>
        <p:nvSpPr>
          <p:cNvPr id="84" name="">
            <a:extLst xmlns:a="http://schemas.openxmlformats.org/drawingml/2006/main">
              <a:ext uri="{FF2B5EF4-FFF2-40B4-BE49-F238E27FC236}">
                <a16:creationId xmlns:a16="http://schemas.microsoft.com/office/drawing/2014/main" id="{7F446CA4-A5BC-453D-91A6-ED0332D442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14575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2021</a:t>
            </a:r>
          </a:p>
        </p:txBody>
      </p:sp>
      <p:sp>
        <p:nvSpPr>
          <p:cNvPr id="85" name="">
            <a:extLst xmlns:a="http://schemas.openxmlformats.org/drawingml/2006/main">
              <a:ext uri="{FF2B5EF4-FFF2-40B4-BE49-F238E27FC236}">
                <a16:creationId xmlns:a16="http://schemas.microsoft.com/office/drawing/2014/main" id="{C400D9E2-66D8-4D47-8A6B-BD3A93DA48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62275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2022</a:t>
            </a:r>
          </a:p>
        </p:txBody>
      </p:sp>
      <p:sp>
        <p:nvSpPr>
          <p:cNvPr id="86" name="">
            <a:extLst xmlns:a="http://schemas.openxmlformats.org/drawingml/2006/main">
              <a:ext uri="{FF2B5EF4-FFF2-40B4-BE49-F238E27FC236}">
                <a16:creationId xmlns:a16="http://schemas.microsoft.com/office/drawing/2014/main" id="{B5281C26-8A99-492E-B628-E10606290F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9975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2023</a:t>
            </a:r>
          </a:p>
        </p:txBody>
      </p:sp>
      <p:sp>
        <p:nvSpPr>
          <p:cNvPr id="87" name="">
            <a:extLst xmlns:a="http://schemas.openxmlformats.org/drawingml/2006/main">
              <a:ext uri="{FF2B5EF4-FFF2-40B4-BE49-F238E27FC236}">
                <a16:creationId xmlns:a16="http://schemas.microsoft.com/office/drawing/2014/main" id="{5278382B-3343-493E-B043-6A74EAA4B8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57675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2024</a:t>
            </a:r>
          </a:p>
        </p:txBody>
      </p:sp>
      <p:sp>
        <p:nvSpPr>
          <p:cNvPr id="88" name="">
            <a:extLst xmlns:a="http://schemas.openxmlformats.org/drawingml/2006/main">
              <a:ext uri="{FF2B5EF4-FFF2-40B4-BE49-F238E27FC236}">
                <a16:creationId xmlns:a16="http://schemas.microsoft.com/office/drawing/2014/main" id="{A387D009-23C1-4DF7-88AC-E2943FD2ED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05375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2025</a:t>
            </a:r>
          </a:p>
        </p:txBody>
      </p:sp>
      <p:sp>
        <p:nvSpPr>
          <p:cNvPr id="89" name="">
            <a:extLst xmlns:a="http://schemas.openxmlformats.org/drawingml/2006/main">
              <a:ext uri="{FF2B5EF4-FFF2-40B4-BE49-F238E27FC236}">
                <a16:creationId xmlns:a16="http://schemas.microsoft.com/office/drawing/2014/main" id="{0AE00C2E-9442-4A90-BE65-98EFC1D378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53075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2026</a:t>
            </a:r>
          </a:p>
        </p:txBody>
      </p:sp>
      <p:sp>
        <p:nvSpPr>
          <p:cNvPr id="90" name="">
            <a:extLst xmlns:a="http://schemas.openxmlformats.org/drawingml/2006/main">
              <a:ext uri="{FF2B5EF4-FFF2-40B4-BE49-F238E27FC236}">
                <a16:creationId xmlns:a16="http://schemas.microsoft.com/office/drawing/2014/main" id="{B5D56BDA-24DF-4ACC-B461-DE0431646C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181100" y="4506805"/>
            <a:ext cx="161925" cy="1119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1" name="">
            <a:extLst xmlns:a="http://schemas.openxmlformats.org/drawingml/2006/main">
              <a:ext uri="{FF2B5EF4-FFF2-40B4-BE49-F238E27FC236}">
                <a16:creationId xmlns:a16="http://schemas.microsoft.com/office/drawing/2014/main" id="{8C559240-EAA8-418F-B0DE-EB56AA05E1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343025" y="4506805"/>
            <a:ext cx="161925" cy="2239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2" name="">
            <a:extLst xmlns:a="http://schemas.openxmlformats.org/drawingml/2006/main">
              <a:ext uri="{FF2B5EF4-FFF2-40B4-BE49-F238E27FC236}">
                <a16:creationId xmlns:a16="http://schemas.microsoft.com/office/drawing/2014/main" id="{1C2D145D-9EA9-41AD-ABD6-18606BBF2A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504950" y="4529202"/>
            <a:ext cx="161925" cy="2239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3" name="">
            <a:extLst xmlns:a="http://schemas.openxmlformats.org/drawingml/2006/main">
              <a:ext uri="{FF2B5EF4-FFF2-40B4-BE49-F238E27FC236}">
                <a16:creationId xmlns:a16="http://schemas.microsoft.com/office/drawing/2014/main" id="{232AAF58-3C1E-4843-A3B0-20C7BC96AE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990725" y="4887548"/>
            <a:ext cx="161925" cy="6719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4" name="">
            <a:extLst xmlns:a="http://schemas.openxmlformats.org/drawingml/2006/main">
              <a:ext uri="{FF2B5EF4-FFF2-40B4-BE49-F238E27FC236}">
                <a16:creationId xmlns:a16="http://schemas.microsoft.com/office/drawing/2014/main" id="{820495B8-BF97-49A1-B030-9EC514B18E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2152650" y="4887548"/>
            <a:ext cx="161925" cy="6719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5" name="">
            <a:extLst xmlns:a="http://schemas.openxmlformats.org/drawingml/2006/main">
              <a:ext uri="{FF2B5EF4-FFF2-40B4-BE49-F238E27FC236}">
                <a16:creationId xmlns:a16="http://schemas.microsoft.com/office/drawing/2014/main" id="{4DCA8AB9-1033-4CA5-B83A-3769570A1D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2314575" y="4730067"/>
            <a:ext cx="161925" cy="22467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6" name="">
            <a:extLst xmlns:a="http://schemas.openxmlformats.org/drawingml/2006/main">
              <a:ext uri="{FF2B5EF4-FFF2-40B4-BE49-F238E27FC236}">
                <a16:creationId xmlns:a16="http://schemas.microsoft.com/office/drawing/2014/main" id="{B2EDA5DF-29CF-446C-983B-E1111C1F54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2476500" y="4656466"/>
            <a:ext cx="161925" cy="7360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7" name="">
            <a:extLst xmlns:a="http://schemas.openxmlformats.org/drawingml/2006/main">
              <a:ext uri="{FF2B5EF4-FFF2-40B4-BE49-F238E27FC236}">
                <a16:creationId xmlns:a16="http://schemas.microsoft.com/office/drawing/2014/main" id="{D009546A-C469-455B-8FB1-1A82B05C56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2638425" y="4656466"/>
            <a:ext cx="161925" cy="387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8" name="">
            <a:extLst xmlns:a="http://schemas.openxmlformats.org/drawingml/2006/main">
              <a:ext uri="{FF2B5EF4-FFF2-40B4-BE49-F238E27FC236}">
                <a16:creationId xmlns:a16="http://schemas.microsoft.com/office/drawing/2014/main" id="{0E259811-8A0B-4FE2-9270-905AC81929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2800350" y="4506805"/>
            <a:ext cx="161925" cy="15353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9" name="">
            <a:extLst xmlns:a="http://schemas.openxmlformats.org/drawingml/2006/main">
              <a:ext uri="{FF2B5EF4-FFF2-40B4-BE49-F238E27FC236}">
                <a16:creationId xmlns:a16="http://schemas.microsoft.com/office/drawing/2014/main" id="{181F3BC9-CAD7-40E1-89E8-4644D887D3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2962275" y="4406020"/>
            <a:ext cx="161925" cy="10078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100" name="">
            <a:extLst xmlns:a="http://schemas.openxmlformats.org/drawingml/2006/main">
              <a:ext uri="{FF2B5EF4-FFF2-40B4-BE49-F238E27FC236}">
                <a16:creationId xmlns:a16="http://schemas.microsoft.com/office/drawing/2014/main" id="{A1AFA3CD-4CCB-49BE-857B-798BEACAC8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3124200" y="4406020"/>
            <a:ext cx="161925" cy="31355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101" name="">
            <a:extLst xmlns:a="http://schemas.openxmlformats.org/drawingml/2006/main">
              <a:ext uri="{FF2B5EF4-FFF2-40B4-BE49-F238E27FC236}">
                <a16:creationId xmlns:a16="http://schemas.microsoft.com/office/drawing/2014/main" id="{1C2E4777-8996-4A16-A789-011C1F6BC8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286125" y="4674780"/>
            <a:ext cx="161925" cy="4479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102" name="">
            <a:extLst xmlns:a="http://schemas.openxmlformats.org/drawingml/2006/main">
              <a:ext uri="{FF2B5EF4-FFF2-40B4-BE49-F238E27FC236}">
                <a16:creationId xmlns:a16="http://schemas.microsoft.com/office/drawing/2014/main" id="{182EF67D-EDCC-4EFB-8332-DB1F02919F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448050" y="4641185"/>
            <a:ext cx="161925" cy="3359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103" name="">
            <a:extLst xmlns:a="http://schemas.openxmlformats.org/drawingml/2006/main">
              <a:ext uri="{FF2B5EF4-FFF2-40B4-BE49-F238E27FC236}">
                <a16:creationId xmlns:a16="http://schemas.microsoft.com/office/drawing/2014/main" id="{B19A0F11-4717-4552-BE23-1AE144E781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609975" y="4394822"/>
            <a:ext cx="161925" cy="24636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104" name="">
            <a:extLst xmlns:a="http://schemas.openxmlformats.org/drawingml/2006/main">
              <a:ext uri="{FF2B5EF4-FFF2-40B4-BE49-F238E27FC236}">
                <a16:creationId xmlns:a16="http://schemas.microsoft.com/office/drawing/2014/main" id="{2CE81BD6-2861-4CD1-9F12-17F9F69765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771900" y="4294037"/>
            <a:ext cx="161925" cy="10078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105" name="">
            <a:extLst xmlns:a="http://schemas.openxmlformats.org/drawingml/2006/main">
              <a:ext uri="{FF2B5EF4-FFF2-40B4-BE49-F238E27FC236}">
                <a16:creationId xmlns:a16="http://schemas.microsoft.com/office/drawing/2014/main" id="{48543610-73C6-43D3-8E21-29FCDE6CD3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3933825" y="4294037"/>
            <a:ext cx="161925" cy="4479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106" name="">
            <a:extLst xmlns:a="http://schemas.openxmlformats.org/drawingml/2006/main">
              <a:ext uri="{FF2B5EF4-FFF2-40B4-BE49-F238E27FC236}">
                <a16:creationId xmlns:a16="http://schemas.microsoft.com/office/drawing/2014/main" id="{038D2D8B-A24C-47B2-8C74-82D0CF7AAE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095750" y="4338831"/>
            <a:ext cx="161925" cy="1119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107" name="">
            <a:extLst xmlns:a="http://schemas.openxmlformats.org/drawingml/2006/main">
              <a:ext uri="{FF2B5EF4-FFF2-40B4-BE49-F238E27FC236}">
                <a16:creationId xmlns:a16="http://schemas.microsoft.com/office/drawing/2014/main" id="{20E077DF-3C4A-4D61-893E-F61CC8D200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257675" y="4350029"/>
            <a:ext cx="161925" cy="5599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108" name="">
            <a:extLst xmlns:a="http://schemas.openxmlformats.org/drawingml/2006/main">
              <a:ext uri="{FF2B5EF4-FFF2-40B4-BE49-F238E27FC236}">
                <a16:creationId xmlns:a16="http://schemas.microsoft.com/office/drawing/2014/main" id="{ACCB99AE-4C69-4612-9A1D-DB78576380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419600" y="4406020"/>
            <a:ext cx="161925" cy="6719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109" name="">
            <a:extLst xmlns:a="http://schemas.openxmlformats.org/drawingml/2006/main">
              <a:ext uri="{FF2B5EF4-FFF2-40B4-BE49-F238E27FC236}">
                <a16:creationId xmlns:a16="http://schemas.microsoft.com/office/drawing/2014/main" id="{466A60C4-0FF2-47E4-9EC6-B287DBE2D3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581525" y="4473210"/>
            <a:ext cx="161925" cy="3359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110" name="">
            <a:extLst xmlns:a="http://schemas.openxmlformats.org/drawingml/2006/main">
              <a:ext uri="{FF2B5EF4-FFF2-40B4-BE49-F238E27FC236}">
                <a16:creationId xmlns:a16="http://schemas.microsoft.com/office/drawing/2014/main" id="{722C4A78-A6D9-4684-A85C-F2D16748F8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743450" y="4506805"/>
            <a:ext cx="161925" cy="1119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111" name="">
            <a:extLst xmlns:a="http://schemas.openxmlformats.org/drawingml/2006/main">
              <a:ext uri="{FF2B5EF4-FFF2-40B4-BE49-F238E27FC236}">
                <a16:creationId xmlns:a16="http://schemas.microsoft.com/office/drawing/2014/main" id="{921ECACB-FF34-4890-9EBD-49302C5461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905375" y="4518004"/>
            <a:ext cx="161925" cy="1119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112" name="">
            <a:extLst xmlns:a="http://schemas.openxmlformats.org/drawingml/2006/main">
              <a:ext uri="{FF2B5EF4-FFF2-40B4-BE49-F238E27FC236}">
                <a16:creationId xmlns:a16="http://schemas.microsoft.com/office/drawing/2014/main" id="{1AA70382-78D5-4438-9D41-00D5D2DB60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067300" y="4529202"/>
            <a:ext cx="161925" cy="4479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113" name="">
            <a:extLst xmlns:a="http://schemas.openxmlformats.org/drawingml/2006/main">
              <a:ext uri="{FF2B5EF4-FFF2-40B4-BE49-F238E27FC236}">
                <a16:creationId xmlns:a16="http://schemas.microsoft.com/office/drawing/2014/main" id="{47C75CC3-751F-40D1-903C-ABF6BA41CC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5229225" y="4551598"/>
            <a:ext cx="161925" cy="2239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114" name="">
            <a:extLst xmlns:a="http://schemas.openxmlformats.org/drawingml/2006/main">
              <a:ext uri="{FF2B5EF4-FFF2-40B4-BE49-F238E27FC236}">
                <a16:creationId xmlns:a16="http://schemas.microsoft.com/office/drawing/2014/main" id="{94506C05-E258-4040-8380-20C678095D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391150" y="4551598"/>
            <a:ext cx="161925" cy="1119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115" name="">
            <a:extLst xmlns:a="http://schemas.openxmlformats.org/drawingml/2006/main">
              <a:ext uri="{FF2B5EF4-FFF2-40B4-BE49-F238E27FC236}">
                <a16:creationId xmlns:a16="http://schemas.microsoft.com/office/drawing/2014/main" id="{9C7F1F54-D920-4D93-AB34-214095D729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553075" y="4562797"/>
            <a:ext cx="161925" cy="6719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116" name="">
            <a:extLst xmlns:a="http://schemas.openxmlformats.org/drawingml/2006/main">
              <a:ext uri="{FF2B5EF4-FFF2-40B4-BE49-F238E27FC236}">
                <a16:creationId xmlns:a16="http://schemas.microsoft.com/office/drawing/2014/main" id="{91170A6A-6AF0-4A7C-B1DC-592F70973C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37147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17" name="">
            <a:extLst xmlns:a="http://schemas.openxmlformats.org/drawingml/2006/main">
              <a:ext uri="{FF2B5EF4-FFF2-40B4-BE49-F238E27FC236}">
                <a16:creationId xmlns:a16="http://schemas.microsoft.com/office/drawing/2014/main" id="{4B47295D-88B8-410A-8402-C75BFC4927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38385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家庭服务及加工维修服务价格同比，%</a:t>
            </a:r>
          </a:p>
        </p:txBody>
      </p:sp>
      <p:sp>
        <p:nvSpPr>
          <p:cNvPr id="118" name="">
            <a:extLst xmlns:a="http://schemas.openxmlformats.org/drawingml/2006/main">
              <a:ext uri="{FF2B5EF4-FFF2-40B4-BE49-F238E27FC236}">
                <a16:creationId xmlns:a16="http://schemas.microsoft.com/office/drawing/2014/main" id="{A65E34AD-8E06-410B-B763-15924F4B78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38481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动态轴</a:t>
            </a:r>
          </a:p>
        </p:txBody>
      </p:sp>
      <p:graphicFrame>
        <p:nvGraphicFramePr>
          <p:cNvPr id="245" name="Chart"/>
          <p:cNvGraphicFramePr/>
          <p:nvPr/>
        </p:nvGraphicFramePr>
        <p:xfrm>
          <a:off xmlns:a="http://schemas.openxmlformats.org/drawingml/2006/main" x="6324600" y="4114800"/>
          <a:ext xmlns:a="http://schemas.openxmlformats.org/drawingml/2006/main" cx="5162550" cy="14668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0b3ac1089ff54477"/>
          </a:graphicData>
        </a:graphic>
      </p:graphicFrame>
      <p:sp>
        <p:nvSpPr>
          <p:cNvPr id="120" name="">
            <a:extLst xmlns:a="http://schemas.openxmlformats.org/drawingml/2006/main">
              <a:ext uri="{FF2B5EF4-FFF2-40B4-BE49-F238E27FC236}">
                <a16:creationId xmlns:a16="http://schemas.microsoft.com/office/drawing/2014/main" id="{2FC3499A-8DFE-4F77-A550-CDDF672982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121" name="">
            <a:extLst xmlns:a="http://schemas.openxmlformats.org/drawingml/2006/main">
              <a:ext uri="{FF2B5EF4-FFF2-40B4-BE49-F238E27FC236}">
                <a16:creationId xmlns:a16="http://schemas.microsoft.com/office/drawing/2014/main" id="{6FA936DD-DC6E-42E8-95E3-2AAB820B12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122" name="">
            <a:extLst xmlns:a="http://schemas.openxmlformats.org/drawingml/2006/main">
              <a:ext uri="{FF2B5EF4-FFF2-40B4-BE49-F238E27FC236}">
                <a16:creationId xmlns:a16="http://schemas.microsoft.com/office/drawing/2014/main" id="{33481BC0-07B8-4A99-A173-5F20C71BAC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研判</a:t>
            </a:r>
          </a:p>
        </p:txBody>
      </p:sp>
      <p:sp>
        <p:nvSpPr>
          <p:cNvPr id="123" name="">
            <a:extLst xmlns:a="http://schemas.openxmlformats.org/drawingml/2006/main">
              <a:ext uri="{FF2B5EF4-FFF2-40B4-BE49-F238E27FC236}">
                <a16:creationId xmlns:a16="http://schemas.microsoft.com/office/drawing/2014/main" id="{1C307023-5DF2-4DE6-AC21-EED14F4DEF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城镇调查失业率约5.0%；务工人数、工资增速与家庭服务价格均温和，收入端尚未形成强消费推动。</a:t>
            </a:r>
          </a:p>
        </p:txBody>
      </p:sp>
      <p:sp>
        <p:nvSpPr>
          <p:cNvPr id="124" name="">
            <a:extLst xmlns:a="http://schemas.openxmlformats.org/drawingml/2006/main">
              <a:ext uri="{FF2B5EF4-FFF2-40B4-BE49-F238E27FC236}">
                <a16:creationId xmlns:a16="http://schemas.microsoft.com/office/drawing/2014/main" id="{21D519E6-A82F-4E8E-B7CB-063D1F1BE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25" name="">
            <a:extLst xmlns:a="http://schemas.openxmlformats.org/drawingml/2006/main">
              <a:ext uri="{FF2B5EF4-FFF2-40B4-BE49-F238E27FC236}">
                <a16:creationId xmlns:a16="http://schemas.microsoft.com/office/drawing/2014/main" id="{EE1E09A6-79D4-470E-9596-1C6B2CF3C9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资料来源：国家统计局、Wind；Wind（原数据截至2026年3月31日）；图表实际截止 2026年3月31日</a:t>
            </a:r>
          </a:p>
        </p:txBody>
      </p:sp>
      <p:sp>
        <p:nvSpPr>
          <p:cNvPr id="126" name="">
            <a:extLst xmlns:a="http://schemas.openxmlformats.org/drawingml/2006/main">
              <a:ext uri="{FF2B5EF4-FFF2-40B4-BE49-F238E27FC236}">
                <a16:creationId xmlns:a16="http://schemas.microsoft.com/office/drawing/2014/main" id="{49EABDF5-1E8F-49DF-8404-D1B9D2D9B7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514941829"/>
      </p:ext>
    </p:extLst>
  </p:cSld>
</p:sld>
</file>

<file path=ppt/slides/slide22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A1A14AF-DF94-4DB7-BF7B-BB10BFE836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DEMAND · TRADE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58B4B4F-CE64-46D9-BDE6-6ABC72C68A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22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AFBAB99-78AD-460F-910E-27ACBA49F3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外贸成为二季度最强边际变量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A828D00-B2E6-4B48-8D6C-D6BD06FA69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官方人民币口径与原稿Wind序列并列，避免币种口径混用｜原底稿 P44—P46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8BAD62E-0629-409E-9568-F01C7C5EB5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C2B1AF7-E046-4E16-B1D7-F7173A2725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B5D9AB8-5F64-4ACB-9AAA-58A69A916F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1813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官方口径：上半年与6月</a:t>
            </a:r>
          </a:p>
        </p:txBody>
      </p:sp>
      <p:graphicFrame>
        <p:nvGraphicFramePr>
          <p:cNvPr id="32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9a37683458e84927"/>
          </a:graphicData>
        </a:graphic>
      </p:graphicFrame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7141EB1-1CC6-4BB6-A994-CF733C432D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33875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903005B-BD7D-4657-8710-631FC743FA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05325" y="1704975"/>
            <a:ext cx="19621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季度月均同比（原稿口径）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490C7A7-9474-4593-86FF-06F305984C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57975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自2019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75684F6-E1BE-4109-A7BE-5CEA156205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7225" y="5248275"/>
            <a:ext cx="3257550" cy="3333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注：季度数据自2019年起；月度同比按季均近似，真实贸易波动未作异常剔除。</a:t>
            </a:r>
          </a:p>
        </p:txBody>
      </p:sp>
      <p:graphicFrame>
        <p:nvGraphicFramePr>
          <p:cNvPr id="37" name="Chart"/>
          <p:cNvGraphicFramePr/>
          <p:nvPr/>
        </p:nvGraphicFramePr>
        <p:xfrm>
          <a:off xmlns:a="http://schemas.openxmlformats.org/drawingml/2006/main" x="4448175" y="1981200"/>
          <a:ext xmlns:a="http://schemas.openxmlformats.org/drawingml/2006/main" cx="3295650" cy="323850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d2c5c2f5e4fd42a0"/>
          </a:graphicData>
        </a:graphic>
      </p:graphicFrame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9ABFB53-FB9E-4E46-B233-01D18F07F9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80367A0-9ECE-48BE-B143-16F9B50E35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1704975"/>
            <a:ext cx="19621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贸易差额（历史至3月）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EF5E91D-14D6-4D77-9B9E-D24E930891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历史观察</a:t>
            </a:r>
          </a:p>
        </p:txBody>
      </p:sp>
      <p:graphicFrame>
        <p:nvGraphicFramePr>
          <p:cNvPr id="41" name="Chart"/>
          <p:cNvGraphicFramePr/>
          <p:nvPr/>
        </p:nvGraphicFramePr>
        <p:xfrm>
          <a:off xmlns:a="http://schemas.openxmlformats.org/drawingml/2006/main" x="8191500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9202772b4c684044"/>
          </a:graphicData>
        </a:graphic>
      </p:graphicFrame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FFE0846-FE4A-4A27-8B15-920195C5C6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3EE"/>
          </a:solidFill>
          <a:ln xmlns:a="http://schemas.openxmlformats.org/drawingml/2006/main" w="9525">
            <a:solidFill>
              <a:srgbClr val="EAF3EE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908200D-76C9-40AF-B734-8C05020DEC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061"/>
          </a:solidFill>
          <a:ln xmlns:a="http://schemas.openxmlformats.org/drawingml/2006/main" w="9525">
            <a:solidFill>
              <a:srgbClr val="3D8061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738F309-A014-4F3D-A488-750D68BEE8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3D8061"/>
                </a:solidFill>
              </a:defRPr>
            </a:pPr>
            <a:r>
              <a:rPr sz="825" b="1">
                <a:solidFill>
                  <a:srgbClr val="3D8061"/>
                </a:solidFill>
              </a:rPr>
              <a:t>研判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B46FF7A-54FA-41CF-A751-6A8FF0B325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外贸是二季度最强的边际变量，但官方人民币口径与原稿美元/Wind口径不可直接混用；本页把口径差异显式拆开。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4E1A21C-13F1-4B53-BD28-B311042897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3C6F53E-0A18-42C4-9C2D-17999E100F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资料来源：国家统计局《2026年上半年国民经济运行情况》、海关总署、Wind；贸易差额原稿序列截至2026-03-31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2027AAA-65E6-4084-98FD-367F1A2840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636468280"/>
      </p:ext>
    </p:extLst>
  </p:cSld>
</p:sld>
</file>

<file path=ppt/slides/slide23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4D47F67-7AFE-4865-B96D-C47815D3A0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DEMAND · TRADE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0D35E93-4943-4C5B-914E-22E405AC6D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23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5441756-AB97-4283-9528-FC88C05699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对发达经济体出口回升，东盟增速更强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02EAF1B-A55C-4010-94AA-4114E6ABFC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P47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0C8753D-A0C2-462C-8C4D-80440206C5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253B371-2134-47FD-A306-2EC4936DAB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1101090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791EA11-9152-47B8-B0DE-87E840C11E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94488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中国对主要国家出口，%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7EA54E9-BC50-44C1-BF64-4A233AEDA8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自2024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B242FBB-F9D5-4547-AB4F-1F0FED36A7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324475"/>
            <a:ext cx="1074420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68B2C"/>
                </a:solidFill>
              </a:defRPr>
            </a:pPr>
            <a:r>
              <a:rPr sz="735">
                <a:solidFill>
                  <a:srgbClr val="C68B2C"/>
                </a:solidFill>
              </a:rPr>
              <a:t>注：主图自2024年起；2020—2023疫情、低基数及贸易结构扰动异常期未显示，原始发布值保留于底稿。</a:t>
            </a:r>
          </a:p>
        </p:txBody>
      </p:sp>
      <p:graphicFrame>
        <p:nvGraphicFramePr>
          <p:cNvPr id="27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10782300" cy="331470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5ad3a7a3a7554f11"/>
          </a:graphicData>
        </a:graphic>
      </p:graphicFrame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B54AEB3-7F1C-4B22-BF1B-5E51A0277D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3EE"/>
          </a:solidFill>
          <a:ln xmlns:a="http://schemas.openxmlformats.org/drawingml/2006/main" w="9525">
            <a:solidFill>
              <a:srgbClr val="EAF3EE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33A7306-06B4-4250-8699-CC960F1054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061"/>
          </a:solidFill>
          <a:ln xmlns:a="http://schemas.openxmlformats.org/drawingml/2006/main" w="9525">
            <a:solidFill>
              <a:srgbClr val="3D8061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EDE9D25-35EC-446D-BA43-D9CB3324A2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3D8061"/>
                </a:solidFill>
              </a:defRPr>
            </a:pPr>
            <a:r>
              <a:rPr sz="825" b="1">
                <a:solidFill>
                  <a:srgbClr val="3D8061"/>
                </a:solidFill>
              </a:rPr>
              <a:t>研判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87EE37F-27EF-48E7-8E15-E582E54B8C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原稿Wind口径下，对东盟出口增速约34.5%，高于美国、欧盟与日本；区域贸易链仍是外需主要增量。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B093E9A-F771-4302-9103-AF9CE1A59D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67803AD-667B-4228-BC4E-F97C5CD1A3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资料来源：海关总署、Wind；图表实际截止 2026-06-30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BC4C434-A731-4738-AC66-EB64155834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1267173601"/>
      </p:ext>
    </p:extLst>
  </p:cSld>
</p:sld>
</file>

<file path=ppt/slides/slide24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850A8985-146B-4612-8DB4-408554F5EF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DEMAND · TRADE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44AA034-1DFB-4E37-BB33-7286DDDED0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24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D7313BD-6784-4FAF-8C45-709AAD458D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新兴目的地与东亚出口周期同步上行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3B34C3D-D3BA-4D24-9BE3-05FB496790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P48、49、50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EBE8BAB-BBED-47E8-822A-03EAFE89C4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6450" y="990600"/>
            <a:ext cx="1905000" cy="247650"/>
          </a:xfrm>
          <a:prstGeom xmlns:a="http://schemas.openxmlformats.org/drawingml/2006/main" prst="roundRect">
            <a:avLst>
              <a:gd name="adj" fmla="val 46154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0EAB589-8680-45C0-B361-5F374DB83D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82175" y="990600"/>
            <a:ext cx="17335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部分序列截至5月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10451F5-F4F0-4768-B9D6-C31ACCA368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9740712-8ABA-49D0-B15D-890DD44FA7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6F1BFDC-F034-4994-AA77-B4CE9EE552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19621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中国对发展中经济体出口，%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E69E26A-920A-49F0-8C97-DF784E109F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自2024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890B3A8-739C-42AA-A44B-746764BC67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248275"/>
            <a:ext cx="3257550" cy="3333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C68B2C"/>
                </a:solidFill>
              </a:defRPr>
            </a:pPr>
            <a:r>
              <a:rPr sz="690">
                <a:solidFill>
                  <a:srgbClr val="C68B2C"/>
                </a:solidFill>
              </a:rPr>
              <a:t>注：主图自2024年起；2020—2023疫情、低基数及贸易结构扰动异常期未显示，原始发布值保留于底稿。</a:t>
            </a:r>
          </a:p>
        </p:txBody>
      </p:sp>
      <p:graphicFrame>
        <p:nvGraphicFramePr>
          <p:cNvPr id="41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3295650" cy="323850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d29c5d02186e4f94"/>
          </a:graphicData>
        </a:graphic>
      </p:graphicFrame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D888024-1A4D-4201-BA4E-ED8DE80EDE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33875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E4DE78E-F346-448B-A29E-85E8D8ADE8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05325" y="1704975"/>
            <a:ext cx="19621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中国对俄罗斯出口，%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157BA27-7CEF-49BA-9F0D-96CA6E6988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57975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自2024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F1EA11E-1710-4093-805E-C0CCD59FC4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7225" y="5248275"/>
            <a:ext cx="3257550" cy="3333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C68B2C"/>
                </a:solidFill>
              </a:defRPr>
            </a:pPr>
            <a:r>
              <a:rPr sz="690">
                <a:solidFill>
                  <a:srgbClr val="C68B2C"/>
                </a:solidFill>
              </a:rPr>
              <a:t>注：主图自2024年起；2020—2023疫情、低基数及贸易结构扰动异常期未显示，原始发布值保留于底稿。</a:t>
            </a:r>
          </a:p>
        </p:txBody>
      </p:sp>
      <p:graphicFrame>
        <p:nvGraphicFramePr>
          <p:cNvPr id="46" name="Chart"/>
          <p:cNvGraphicFramePr/>
          <p:nvPr/>
        </p:nvGraphicFramePr>
        <p:xfrm>
          <a:off xmlns:a="http://schemas.openxmlformats.org/drawingml/2006/main" x="4448175" y="1981200"/>
          <a:ext xmlns:a="http://schemas.openxmlformats.org/drawingml/2006/main" cx="3295650" cy="323850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1deef95c69e24d91"/>
          </a:graphicData>
        </a:graphic>
      </p:graphicFrame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CBCC5CF-C425-48DA-8C42-ED810BBE34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9AEDB7D-49C3-4FD6-9112-15E3A01390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1704975"/>
            <a:ext cx="19621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东亚经济体出口，%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8393ACA-8121-43DD-8DB7-029C242409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自2024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D5BE38F-4D58-4DE3-B786-F809B1629A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5248275"/>
            <a:ext cx="3257550" cy="3333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C68B2C"/>
                </a:solidFill>
              </a:defRPr>
            </a:pPr>
            <a:r>
              <a:rPr sz="690">
                <a:solidFill>
                  <a:srgbClr val="C68B2C"/>
                </a:solidFill>
              </a:rPr>
              <a:t>注：主图自2024年起；2020—2023疫情、低基数及贸易结构扰动异常期未显示，原始发布值保留于底稿。</a:t>
            </a:r>
          </a:p>
        </p:txBody>
      </p:sp>
      <p:graphicFrame>
        <p:nvGraphicFramePr>
          <p:cNvPr id="51" name="Chart"/>
          <p:cNvGraphicFramePr/>
          <p:nvPr/>
        </p:nvGraphicFramePr>
        <p:xfrm>
          <a:off xmlns:a="http://schemas.openxmlformats.org/drawingml/2006/main" x="8191500" y="1981200"/>
          <a:ext xmlns:a="http://schemas.openxmlformats.org/drawingml/2006/main" cx="3295650" cy="323850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a53ced2a42da4256"/>
          </a:graphicData>
        </a:graphic>
      </p:graphicFrame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1C32603-5117-4D87-8648-D5FBFD94A2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3EE"/>
          </a:solidFill>
          <a:ln xmlns:a="http://schemas.openxmlformats.org/drawingml/2006/main" w="9525">
            <a:solidFill>
              <a:srgbClr val="EAF3EE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6BFA4D8-8051-4029-B267-48DC4892CE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061"/>
          </a:solidFill>
          <a:ln xmlns:a="http://schemas.openxmlformats.org/drawingml/2006/main" w="9525">
            <a:solidFill>
              <a:srgbClr val="3D8061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D1E93C4-3E94-4BF4-87F9-67BF6D15CB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3D8061"/>
                </a:solidFill>
              </a:defRPr>
            </a:pPr>
            <a:r>
              <a:rPr sz="825" b="1">
                <a:solidFill>
                  <a:srgbClr val="3D8061"/>
                </a:solidFill>
              </a:rPr>
              <a:t>研判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7EBFF0C-A36D-42CB-9EF1-5347A45136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越南、香港、韩国、印度及俄罗斯等目的地增速普遍较高；东亚电子与制造周期也在同步回升。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C693CE4-96B8-4F35-A748-6586D867E0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6598CB6-0CE1-4B60-9ECD-B2CDBD9ED1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资料来源：海关总署、Wind；图表实际截止 2026-06-30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1075BE09-7021-4474-BB9D-14266E6078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1396980601"/>
      </p:ext>
    </p:extLst>
  </p:cSld>
</p:sld>
</file>

<file path=ppt/slides/slide25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76" name="">
            <a:extLst xmlns:a="http://schemas.openxmlformats.org/drawingml/2006/main">
              <a:ext uri="{FF2B5EF4-FFF2-40B4-BE49-F238E27FC236}">
                <a16:creationId xmlns:a16="http://schemas.microsoft.com/office/drawing/2014/main" id="{B52AA72F-9FF1-4DB0-A2A1-8948B874E9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PRICES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56B16CC-FB02-4E55-9272-66413A9C13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25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BD50380-DEAA-4B71-ABD5-C56A2E1FDA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通胀温和修复，但尚未形成广泛需求压力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201DAC9-469F-4166-A89C-176622BC61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P51、52、53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F3E1D12-17B5-492E-A62F-D3B6F71FA2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D1FD2DF-D229-46D3-8FCA-A3FEEB4D24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F991775-99A3-4743-8B4C-5F87B70324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1813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CPI和核心CPI同比，%</a:t>
            </a:r>
          </a:p>
        </p:txBody>
      </p:sp>
      <p:graphicFrame>
        <p:nvGraphicFramePr>
          <p:cNvPr id="83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967c7f492a8343a8"/>
          </a:graphicData>
        </a:graphic>
      </p:graphicFrame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1C1CFB1-4754-492F-9F96-9B2D42E2F1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33875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7B5B28F-CA15-40A4-B8EE-B69504B765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05325" y="1704975"/>
            <a:ext cx="31813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2026年6月CPI分项环比，%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FF0EDD7-1293-4FF2-A4B1-1C07659CCA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21757" y="2000250"/>
            <a:ext cx="9525" cy="3562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0FA940A-0E5F-4549-AD0F-1825EE52EE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48175" y="2034159"/>
            <a:ext cx="1143191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  <a:r>
              <a:rPr sz="675">
                <a:solidFill>
                  <a:srgbClr val="687486"/>
                </a:solidFill>
              </a:rPr>
              <a:t>CPI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DA467DC-03C5-4F6F-BEEB-372C0AA2C1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60180" y="2053209"/>
            <a:ext cx="161577" cy="21602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A4EC70B-D993-426A-A35D-F7D44B7221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05675" y="2034159"/>
            <a:ext cx="438150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82" b="1">
                <a:solidFill>
                  <a:srgbClr val="C9483B"/>
                </a:solidFill>
              </a:defRPr>
            </a:pPr>
            <a:r>
              <a:rPr sz="682" b="1">
                <a:solidFill>
                  <a:srgbClr val="C9483B"/>
                </a:solidFill>
              </a:rPr>
              <a:t>-0.3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565AA40-291A-4ADC-88F6-8F15C74A39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48175" y="2434209"/>
            <a:ext cx="1143191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  <a:r>
              <a:rPr sz="675">
                <a:solidFill>
                  <a:srgbClr val="687486"/>
                </a:solidFill>
              </a:rPr>
              <a:t>食品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4E551D4-5034-45F3-BCBB-E0A64D4B55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06321" y="2453259"/>
            <a:ext cx="215436" cy="21602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6D7B557-3ADD-4E8D-93A3-64DACEEBCA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05675" y="2434209"/>
            <a:ext cx="438150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82" b="1">
                <a:solidFill>
                  <a:srgbClr val="C9483B"/>
                </a:solidFill>
              </a:defRPr>
            </a:pPr>
            <a:r>
              <a:rPr sz="682" b="1">
                <a:solidFill>
                  <a:srgbClr val="C9483B"/>
                </a:solidFill>
              </a:rPr>
              <a:t>-0.4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7E4EECF-82FA-41FD-B906-8F78E7B108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48175" y="2834259"/>
            <a:ext cx="1143191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  <a:r>
              <a:rPr sz="675">
                <a:solidFill>
                  <a:srgbClr val="687486"/>
                </a:solidFill>
              </a:rPr>
              <a:t>非食品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87163E2-47D6-44C7-AF72-BD8DBCAA4B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60180" y="2853309"/>
            <a:ext cx="161577" cy="21602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64B2DD5-ABFD-4906-B3DA-5A9622F173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05675" y="2834259"/>
            <a:ext cx="438150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82" b="1">
                <a:solidFill>
                  <a:srgbClr val="C9483B"/>
                </a:solidFill>
              </a:defRPr>
            </a:pPr>
            <a:r>
              <a:rPr sz="682" b="1">
                <a:solidFill>
                  <a:srgbClr val="C9483B"/>
                </a:solidFill>
              </a:rPr>
              <a:t>-0.3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D6FA5E6-0439-456C-9CF2-43C5336401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48175" y="3234309"/>
            <a:ext cx="1143191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  <a:r>
              <a:rPr sz="675">
                <a:solidFill>
                  <a:srgbClr val="687486"/>
                </a:solidFill>
              </a:rPr>
              <a:t>食品烟酒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7A0E48D-1886-4727-BFAF-097814CE65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60180" y="3253359"/>
            <a:ext cx="161577" cy="21602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F60B804-83E3-4FA8-9299-3799538165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05675" y="3234309"/>
            <a:ext cx="438150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82" b="1">
                <a:solidFill>
                  <a:srgbClr val="C9483B"/>
                </a:solidFill>
              </a:defRPr>
            </a:pPr>
            <a:r>
              <a:rPr sz="682" b="1">
                <a:solidFill>
                  <a:srgbClr val="C9483B"/>
                </a:solidFill>
              </a:rPr>
              <a:t>-0.3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FACDDD6-1D2A-4CFE-8DFA-38F67580DF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48175" y="3634359"/>
            <a:ext cx="1143191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  <a:r>
              <a:rPr sz="675">
                <a:solidFill>
                  <a:srgbClr val="687486"/>
                </a:solidFill>
              </a:rPr>
              <a:t>居住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DB2DAE2-51A5-4854-AC87-0EAD7D9281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21757" y="3653409"/>
            <a:ext cx="9525" cy="21602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EFE877B-59A4-4422-8F76-188E454958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05675" y="3634359"/>
            <a:ext cx="438150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82" b="1">
                <a:solidFill>
                  <a:srgbClr val="17233A"/>
                </a:solidFill>
              </a:defRPr>
            </a:pPr>
            <a:r>
              <a:rPr sz="682" b="1">
                <a:solidFill>
                  <a:srgbClr val="17233A"/>
                </a:solidFill>
              </a:rPr>
              <a:t>0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6DC4884-E7E1-4D35-857F-454E174C0A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48175" y="4034409"/>
            <a:ext cx="1143191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  <a:r>
              <a:rPr sz="675">
                <a:solidFill>
                  <a:srgbClr val="687486"/>
                </a:solidFill>
              </a:rPr>
              <a:t>生活用品及服务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67634B2-9978-4FE2-996E-E0CF8E19D7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14039" y="4053459"/>
            <a:ext cx="107718" cy="21602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59DB3C9-30BB-42D7-B76E-DE2A402943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05675" y="4034409"/>
            <a:ext cx="438150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82" b="1">
                <a:solidFill>
                  <a:srgbClr val="C9483B"/>
                </a:solidFill>
              </a:defRPr>
            </a:pPr>
            <a:r>
              <a:rPr sz="682" b="1">
                <a:solidFill>
                  <a:srgbClr val="C9483B"/>
                </a:solidFill>
              </a:rPr>
              <a:t>-0.2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84FE7924-D445-407F-82BF-61E3A80C21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48175" y="4434459"/>
            <a:ext cx="1143191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  <a:r>
              <a:rPr sz="675">
                <a:solidFill>
                  <a:srgbClr val="687486"/>
                </a:solidFill>
              </a:rPr>
              <a:t>交通和通信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5EB8C1C8-2E4D-41DC-AED6-F4F091F6B4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21591" y="4453509"/>
            <a:ext cx="700166" cy="21602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78326343-38C9-4CA3-BD35-E87BAD4A37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05675" y="4434459"/>
            <a:ext cx="438150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82" b="1">
                <a:solidFill>
                  <a:srgbClr val="C9483B"/>
                </a:solidFill>
              </a:defRPr>
            </a:pPr>
            <a:r>
              <a:rPr sz="682" b="1">
                <a:solidFill>
                  <a:srgbClr val="C9483B"/>
                </a:solidFill>
              </a:rPr>
              <a:t>-1.3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64605F6-D8A4-48E3-B807-6C519A47E9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48175" y="4834509"/>
            <a:ext cx="1143191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  <a:r>
              <a:rPr sz="675">
                <a:solidFill>
                  <a:srgbClr val="687486"/>
                </a:solidFill>
              </a:rPr>
              <a:t>医疗保健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EA6E1D96-F141-4920-947D-A67E73C94E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21757" y="4853559"/>
            <a:ext cx="107718" cy="21602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EE9F2AC-0822-468B-AE53-16607C2871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05675" y="4834509"/>
            <a:ext cx="438150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82" b="1">
                <a:solidFill>
                  <a:srgbClr val="17233A"/>
                </a:solidFill>
              </a:defRPr>
            </a:pPr>
            <a:r>
              <a:rPr sz="682" b="1">
                <a:solidFill>
                  <a:srgbClr val="17233A"/>
                </a:solidFill>
              </a:rPr>
              <a:t>0.2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B3296A71-91D5-4785-AF9E-3474063411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48175" y="5234559"/>
            <a:ext cx="1143191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  <a:r>
              <a:rPr sz="675">
                <a:solidFill>
                  <a:srgbClr val="687486"/>
                </a:solidFill>
              </a:rPr>
              <a:t>其他用品和服务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5F116DAF-9234-42CD-9934-D1556667AD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67566" y="5253609"/>
            <a:ext cx="1454192" cy="21602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E2EB0DC0-36C3-41AF-9921-BDA8041BDF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05675" y="5234559"/>
            <a:ext cx="438150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82" b="1">
                <a:solidFill>
                  <a:srgbClr val="C9483B"/>
                </a:solidFill>
              </a:defRPr>
            </a:pPr>
            <a:r>
              <a:rPr sz="682" b="1">
                <a:solidFill>
                  <a:srgbClr val="C9483B"/>
                </a:solidFill>
              </a:rPr>
              <a:t>-2.7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043ED3D2-8200-4452-9597-231D433FD8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5F5D69E4-5639-42DB-B17D-9D0B9CA2B2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1704975"/>
            <a:ext cx="31813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2026年6月CPI食品分项环比，%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4C1A596A-1850-42C8-B164-36D36767F5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1380" y="2000250"/>
            <a:ext cx="9525" cy="3562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50C135AF-C38C-4B82-871D-A8770461C4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2034159"/>
            <a:ext cx="1143191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  <a:r>
              <a:rPr sz="675">
                <a:solidFill>
                  <a:srgbClr val="687486"/>
                </a:solidFill>
              </a:rPr>
              <a:t>食品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55933B79-6A0A-4AAE-B197-8282E827A9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31282" y="2053209"/>
            <a:ext cx="80098" cy="21602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B420ECAC-43E6-4001-BB6C-DFDDF5637B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2034159"/>
            <a:ext cx="438150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82" b="1">
                <a:solidFill>
                  <a:srgbClr val="C9483B"/>
                </a:solidFill>
              </a:defRPr>
            </a:pPr>
            <a:r>
              <a:rPr sz="682" b="1">
                <a:solidFill>
                  <a:srgbClr val="C9483B"/>
                </a:solidFill>
              </a:rPr>
              <a:t>-0.4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59F8CE03-A70C-4724-87E6-D9B53A9B27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2434209"/>
            <a:ext cx="1143191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  <a:r>
              <a:rPr sz="675">
                <a:solidFill>
                  <a:srgbClr val="687486"/>
                </a:solidFill>
              </a:rPr>
              <a:t>粮食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CE03AB76-AE53-4652-819A-020292E7AD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91356" y="2453259"/>
            <a:ext cx="20024" cy="21602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99EE4323-8513-4679-BFA4-196AE7DB84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2434209"/>
            <a:ext cx="438150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82" b="1">
                <a:solidFill>
                  <a:srgbClr val="C9483B"/>
                </a:solidFill>
              </a:defRPr>
            </a:pPr>
            <a:r>
              <a:rPr sz="682" b="1">
                <a:solidFill>
                  <a:srgbClr val="C9483B"/>
                </a:solidFill>
              </a:rPr>
              <a:t>-0.1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59E1D242-182D-4E08-AC05-7D20594B10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2834259"/>
            <a:ext cx="1143191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  <a:r>
              <a:rPr sz="675">
                <a:solidFill>
                  <a:srgbClr val="687486"/>
                </a:solidFill>
              </a:rPr>
              <a:t>鲜菜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1800CFC4-EC2B-43C0-AF2A-CBE2EE8720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11135" y="2853309"/>
            <a:ext cx="200245" cy="21602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24541AC8-265C-40F1-8395-D87CADE03C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2834259"/>
            <a:ext cx="438150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82" b="1">
                <a:solidFill>
                  <a:srgbClr val="C9483B"/>
                </a:solidFill>
              </a:defRPr>
            </a:pPr>
            <a:r>
              <a:rPr sz="682" b="1">
                <a:solidFill>
                  <a:srgbClr val="C9483B"/>
                </a:solidFill>
              </a:rPr>
              <a:t>-1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D770DB76-127E-4F72-A561-E814F675F8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3234309"/>
            <a:ext cx="1143191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  <a:r>
              <a:rPr sz="675">
                <a:solidFill>
                  <a:srgbClr val="687486"/>
                </a:solidFill>
              </a:rPr>
              <a:t>猪肉</a:t>
            </a:r>
          </a:p>
        </p:txBody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DA5DC8D4-64A2-44C2-8E10-DC03538DC6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1184" y="3253359"/>
            <a:ext cx="160196" cy="21602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44093C80-9776-449C-AD67-D46196F14A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4309"/>
            <a:ext cx="438150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82" b="1">
                <a:solidFill>
                  <a:srgbClr val="C9483B"/>
                </a:solidFill>
              </a:defRPr>
            </a:pPr>
            <a:r>
              <a:rPr sz="682" b="1">
                <a:solidFill>
                  <a:srgbClr val="C9483B"/>
                </a:solidFill>
              </a:rPr>
              <a:t>-0.8</a:t>
            </a:r>
          </a:p>
        </p:txBody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0F4E4F15-A03B-4CFE-A9D7-F31DCEDA15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3634359"/>
            <a:ext cx="1143191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  <a:r>
              <a:rPr sz="675">
                <a:solidFill>
                  <a:srgbClr val="687486"/>
                </a:solidFill>
              </a:rPr>
              <a:t>牛肉</a:t>
            </a:r>
          </a:p>
        </p:txBody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93437FA0-CDCC-4D68-B40C-4416C134BE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1380" y="3653409"/>
            <a:ext cx="40049" cy="21602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1AD1CCA6-C42A-41B1-91F7-367E8D642A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634359"/>
            <a:ext cx="438150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82" b="1">
                <a:solidFill>
                  <a:srgbClr val="17233A"/>
                </a:solidFill>
              </a:defRPr>
            </a:pPr>
            <a:r>
              <a:rPr sz="682" b="1">
                <a:solidFill>
                  <a:srgbClr val="17233A"/>
                </a:solidFill>
              </a:rPr>
              <a:t>0.2</a:t>
            </a:r>
          </a:p>
        </p:txBody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CA9CC64B-C05B-40A5-83A8-77C5314B42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4034409"/>
            <a:ext cx="1143191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  <a:r>
              <a:rPr sz="675">
                <a:solidFill>
                  <a:srgbClr val="687486"/>
                </a:solidFill>
              </a:rPr>
              <a:t>水产品</a:t>
            </a:r>
          </a:p>
        </p:txBody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19DEC598-0440-4A1D-8FFB-2981E1144E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1233" y="4053459"/>
            <a:ext cx="120147" cy="21602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37E64AA3-B4B5-43CD-A19F-645A73D5CA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034409"/>
            <a:ext cx="438150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82" b="1">
                <a:solidFill>
                  <a:srgbClr val="C9483B"/>
                </a:solidFill>
              </a:defRPr>
            </a:pPr>
            <a:r>
              <a:rPr sz="682" b="1">
                <a:solidFill>
                  <a:srgbClr val="C9483B"/>
                </a:solidFill>
              </a:rPr>
              <a:t>-0.6</a:t>
            </a:r>
          </a:p>
        </p:txBody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AC4DC72B-6C2A-45D8-8AFB-23AD8EFEC7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4434459"/>
            <a:ext cx="1143191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  <a:r>
              <a:rPr sz="675">
                <a:solidFill>
                  <a:srgbClr val="687486"/>
                </a:solidFill>
              </a:rPr>
              <a:t>蛋类</a:t>
            </a:r>
          </a:p>
        </p:txBody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A6830522-D3CF-4DCC-B631-A6346F598D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1380" y="4453509"/>
            <a:ext cx="1161420" cy="21602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8D8B0DB9-51B1-47CA-A256-62B5CA28E8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434459"/>
            <a:ext cx="438150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82" b="1">
                <a:solidFill>
                  <a:srgbClr val="17233A"/>
                </a:solidFill>
              </a:defRPr>
            </a:pPr>
            <a:r>
              <a:rPr sz="682" b="1">
                <a:solidFill>
                  <a:srgbClr val="17233A"/>
                </a:solidFill>
              </a:rPr>
              <a:t>5.8</a:t>
            </a:r>
          </a:p>
        </p:txBody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9BAE563F-52BD-4DA9-ACE9-232A7FDEB0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4834509"/>
            <a:ext cx="1143191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  <a:r>
              <a:rPr sz="675">
                <a:solidFill>
                  <a:srgbClr val="687486"/>
                </a:solidFill>
              </a:rPr>
              <a:t>鲜果</a:t>
            </a:r>
          </a:p>
        </p:txBody>
      </p:sp>
      <p:sp>
        <p:nvSpPr>
          <p:cNvPr id="64" name="">
            <a:extLst xmlns:a="http://schemas.openxmlformats.org/drawingml/2006/main">
              <a:ext uri="{FF2B5EF4-FFF2-40B4-BE49-F238E27FC236}">
                <a16:creationId xmlns:a16="http://schemas.microsoft.com/office/drawing/2014/main" id="{7E5B163C-FD18-4670-BFD2-4BBD81E76D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10891" y="4853559"/>
            <a:ext cx="400490" cy="21602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65" name="">
            <a:extLst xmlns:a="http://schemas.openxmlformats.org/drawingml/2006/main">
              <a:ext uri="{FF2B5EF4-FFF2-40B4-BE49-F238E27FC236}">
                <a16:creationId xmlns:a16="http://schemas.microsoft.com/office/drawing/2014/main" id="{7E7B4A53-0980-45A2-B190-85BECDE487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834509"/>
            <a:ext cx="438150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82" b="1">
                <a:solidFill>
                  <a:srgbClr val="C9483B"/>
                </a:solidFill>
              </a:defRPr>
            </a:pPr>
            <a:r>
              <a:rPr sz="682" b="1">
                <a:solidFill>
                  <a:srgbClr val="C9483B"/>
                </a:solidFill>
              </a:rPr>
              <a:t>-2</a:t>
            </a:r>
          </a:p>
        </p:txBody>
      </p:sp>
      <p:sp>
        <p:nvSpPr>
          <p:cNvPr id="66" name="">
            <a:extLst xmlns:a="http://schemas.openxmlformats.org/drawingml/2006/main">
              <a:ext uri="{FF2B5EF4-FFF2-40B4-BE49-F238E27FC236}">
                <a16:creationId xmlns:a16="http://schemas.microsoft.com/office/drawing/2014/main" id="{537AA14C-3F36-4E4D-A6A4-ED99A66A75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5234559"/>
            <a:ext cx="1143191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75">
                <a:solidFill>
                  <a:srgbClr val="687486"/>
                </a:solidFill>
              </a:defRPr>
            </a:pPr>
            <a:r>
              <a:rPr sz="675">
                <a:solidFill>
                  <a:srgbClr val="687486"/>
                </a:solidFill>
              </a:rPr>
              <a:t>酒类</a:t>
            </a:r>
          </a:p>
        </p:txBody>
      </p:sp>
      <p:sp>
        <p:nvSpPr>
          <p:cNvPr id="67" name="">
            <a:extLst xmlns:a="http://schemas.openxmlformats.org/drawingml/2006/main">
              <a:ext uri="{FF2B5EF4-FFF2-40B4-BE49-F238E27FC236}">
                <a16:creationId xmlns:a16="http://schemas.microsoft.com/office/drawing/2014/main" id="{031FD004-10F5-43AC-89F7-21BFD88081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1307" y="5253609"/>
            <a:ext cx="60073" cy="21602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68" name="">
            <a:extLst xmlns:a="http://schemas.openxmlformats.org/drawingml/2006/main">
              <a:ext uri="{FF2B5EF4-FFF2-40B4-BE49-F238E27FC236}">
                <a16:creationId xmlns:a16="http://schemas.microsoft.com/office/drawing/2014/main" id="{6985AC53-E056-47A7-919F-25AA40F2DF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5234559"/>
            <a:ext cx="438150" cy="28003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82" b="1">
                <a:solidFill>
                  <a:srgbClr val="C9483B"/>
                </a:solidFill>
              </a:defRPr>
            </a:pPr>
            <a:r>
              <a:rPr sz="682" b="1">
                <a:solidFill>
                  <a:srgbClr val="C9483B"/>
                </a:solidFill>
              </a:rPr>
              <a:t>-0.3</a:t>
            </a:r>
          </a:p>
        </p:txBody>
      </p:sp>
      <p:sp>
        <p:nvSpPr>
          <p:cNvPr id="69" name="">
            <a:extLst xmlns:a="http://schemas.openxmlformats.org/drawingml/2006/main">
              <a:ext uri="{FF2B5EF4-FFF2-40B4-BE49-F238E27FC236}">
                <a16:creationId xmlns:a16="http://schemas.microsoft.com/office/drawing/2014/main" id="{BF29E43D-0371-4857-A305-7A1C4A5130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70" name="">
            <a:extLst xmlns:a="http://schemas.openxmlformats.org/drawingml/2006/main">
              <a:ext uri="{FF2B5EF4-FFF2-40B4-BE49-F238E27FC236}">
                <a16:creationId xmlns:a16="http://schemas.microsoft.com/office/drawing/2014/main" id="{36AD0642-C7FF-4F7D-AD87-FC43ADEDB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71" name="">
            <a:extLst xmlns:a="http://schemas.openxmlformats.org/drawingml/2006/main">
              <a:ext uri="{FF2B5EF4-FFF2-40B4-BE49-F238E27FC236}">
                <a16:creationId xmlns:a16="http://schemas.microsoft.com/office/drawing/2014/main" id="{286914CF-B35B-4AE7-8761-895681C253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研判</a:t>
            </a:r>
          </a:p>
        </p:txBody>
      </p:sp>
      <p:sp>
        <p:nvSpPr>
          <p:cNvPr id="72" name="">
            <a:extLst xmlns:a="http://schemas.openxmlformats.org/drawingml/2006/main">
              <a:ext uri="{FF2B5EF4-FFF2-40B4-BE49-F238E27FC236}">
                <a16:creationId xmlns:a16="http://schemas.microsoft.com/office/drawing/2014/main" id="{61A5B4C2-1D08-4128-9664-AABB344AFD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CPI与核心CPI均约1.0%，分项环比涨跌不一；价格修复更像结构性变化，而非广泛需求压力。</a:t>
            </a:r>
          </a:p>
        </p:txBody>
      </p:sp>
      <p:sp>
        <p:nvSpPr>
          <p:cNvPr id="73" name="">
            <a:extLst xmlns:a="http://schemas.openxmlformats.org/drawingml/2006/main">
              <a:ext uri="{FF2B5EF4-FFF2-40B4-BE49-F238E27FC236}">
                <a16:creationId xmlns:a16="http://schemas.microsoft.com/office/drawing/2014/main" id="{F6D1025C-F4AF-48E4-A509-0F0355702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74" name="">
            <a:extLst xmlns:a="http://schemas.openxmlformats.org/drawingml/2006/main">
              <a:ext uri="{FF2B5EF4-FFF2-40B4-BE49-F238E27FC236}">
                <a16:creationId xmlns:a16="http://schemas.microsoft.com/office/drawing/2014/main" id="{628566C8-DAD6-45F5-AE85-FE98FE8A51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资料来源：国家统计局、Wind；图表实际截止 2026-06-30</a:t>
            </a:r>
          </a:p>
        </p:txBody>
      </p:sp>
      <p:sp>
        <p:nvSpPr>
          <p:cNvPr id="75" name="">
            <a:extLst xmlns:a="http://schemas.openxmlformats.org/drawingml/2006/main">
              <a:ext uri="{FF2B5EF4-FFF2-40B4-BE49-F238E27FC236}">
                <a16:creationId xmlns:a16="http://schemas.microsoft.com/office/drawing/2014/main" id="{5D0B8DDE-BC68-44C0-BE37-EA5253EB5E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991908167"/>
      </p:ext>
    </p:extLst>
  </p:cSld>
</p:sld>
</file>

<file path=ppt/slides/slide26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14" name="">
            <a:extLst xmlns:a="http://schemas.openxmlformats.org/drawingml/2006/main">
              <a:ext uri="{FF2B5EF4-FFF2-40B4-BE49-F238E27FC236}">
                <a16:creationId xmlns:a16="http://schemas.microsoft.com/office/drawing/2014/main" id="{0926063C-D9FB-4136-A430-458E5298BF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PRICES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7879CC9-0062-47F4-A34D-D4B7ECF315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26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3758AA1-07D3-4A99-8432-BE8B4C9145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PPI同比转正，但环比回落说明再通胀仍不稳固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2932EAF-2810-4D9C-BEB8-73C7557901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趋势与6月分项并列；分项按同比排序｜原底稿 P16、P54、P55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549F520-3788-4C73-B193-B4FB5A8976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40EEF94-6583-4340-914E-4340A17E67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44767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26B73B8-B1C9-4F41-8455-055FDE90DF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29146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PPI同比与环比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7F7C2FB-7511-4389-8D11-0C72AA74A8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671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双轴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4B07AFB-B1EB-4DAE-8E3D-B4D7FC45FB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248275"/>
            <a:ext cx="4210050" cy="3333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注：左右轴分别缩放，垂直距离不可直接比较。</a:t>
            </a:r>
          </a:p>
        </p:txBody>
      </p:sp>
      <p:graphicFrame>
        <p:nvGraphicFramePr>
          <p:cNvPr id="123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4248150" cy="323850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51f78facc6ec4104"/>
          </a:graphicData>
        </a:graphic>
      </p:graphicFrame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AFCE249-8D37-435D-B69E-CF91CB5EF9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38750" y="1581150"/>
            <a:ext cx="3105150" cy="4095750"/>
          </a:xfrm>
          <a:prstGeom xmlns:a="http://schemas.openxmlformats.org/drawingml/2006/main" prst="roundRect">
            <a:avLst>
              <a:gd name="adj" fmla="val 368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2DB6F30-EE75-41E7-B614-3154EC4886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10200" y="1704975"/>
            <a:ext cx="27622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6月同比：领先分项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C631A53-17DC-489B-BD82-0FA4095499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2000250"/>
            <a:ext cx="9525" cy="3562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6C93672-8EBD-4DCD-8BBF-106F375010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53050" y="200055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有色金属矿采选业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E940557-7EFB-43FA-8CDB-5710A16DE8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2019605"/>
            <a:ext cx="1371600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21FD82F-1D99-4DB7-8B66-1EA83CDD52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200055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25.5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EF38873-611A-4AD1-91AA-4B6DF97CD8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53050" y="224058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有色金属材料及…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B963743-11C4-4180-B233-EA2D918A78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2259635"/>
            <a:ext cx="1161826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8471500-29C7-49BC-8245-66E94043F5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224058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21.6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32174CD-F39C-4049-AF5D-808295A5B4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53050" y="248061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煤炭开采和洗选业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D5A7EC1-388E-459A-A3D8-A868B1ADF9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2499665"/>
            <a:ext cx="1108038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DB2197A-FFB1-4C0E-AB7F-6403C802F5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248061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20.6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904C535-7418-4FC9-8C0D-65CE97F53A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53050" y="272064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石油和天然气开…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C792068-1C34-46CF-BA19-15CA9371AC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2739695"/>
            <a:ext cx="903642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1DCCAC3-BB40-4850-A7C1-D86B7AE92B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272064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16.8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BC8506D-1D7D-4524-B093-B1C3138A4B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53050" y="296067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石油煤炭及其他…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F832CF4-B139-4A2F-BFA8-854A8BD3A1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2979725"/>
            <a:ext cx="898264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56A7770-4993-49B7-8FB9-9B6B49D623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296067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16.7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7DE6ED9-EBCC-469D-8E8A-CF7DCDBBFB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53050" y="320070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采掘工业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79EF4CA8-F5CE-4ACE-A194-F1DABFE5A7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3219755"/>
            <a:ext cx="887506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F49A91CB-3DA4-41F7-B2B0-44CCA8D7B8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320070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16.5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16DE284C-E898-417B-A71D-1D0E8C63E2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53050" y="344073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燃料动力类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F46DC3B6-0EFD-4895-B1E1-3F390B58DF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3459785"/>
            <a:ext cx="634701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EF437C2F-A19F-4E3C-9DEA-4465E66E2D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344073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11.8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F9A4991A-AB7B-4E25-8E7C-1277F5E4C3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53050" y="368076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化工原料类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ECAD507F-5D82-4EAD-AD9B-988E7BE1DE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3699815"/>
            <a:ext cx="618565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54D891F4-17BB-4DEC-94ED-C98EE18A11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368076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11.5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56067232-79C2-4892-89FF-C758C1E2A9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53050" y="392079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原材料工业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73D6EC12-ECD3-41D0-A9A6-9C816FEFCF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3939845"/>
            <a:ext cx="462579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042F3020-ADB1-45AB-8924-87C759678C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392079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8.6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E60BB073-7F6F-4614-8F5E-F97FD5E404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53050" y="416082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工业生产者购进…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8AAA73DD-1807-4C40-B4B8-3B6100C31E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4179875"/>
            <a:ext cx="344245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C1597B3B-E16D-4E22-80D9-16E193BF25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416082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6.4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CAE5C4D2-4BA2-4107-91F1-7BF9308E74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53050" y="440085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生产资料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ECE93A3B-2EF5-4F97-8116-0A37A8253C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4419905"/>
            <a:ext cx="295835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380E97E8-2512-46C5-9E8E-82F484A7EB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440085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5.5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1A6F3B33-BB90-4907-98F3-522D5321DA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53050" y="464088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黑色金属矿采选业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13BB08EA-8F80-4DBF-8D93-9AA1384EA7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4659935"/>
            <a:ext cx="279699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F74A3DCA-A3A2-4430-B6B9-53BFB22EBA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464088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5.2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7D4DCBB9-D6F1-4E2B-AA03-5F8FFB8B78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53050" y="488091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加工工业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0F665C39-6B99-4586-83AA-B872A1D727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4899965"/>
            <a:ext cx="161365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2D61D18B-05C7-41F4-903A-6EAF777D72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488091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3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9505D8D9-67B7-4D63-ADD1-BE7A45ADF7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53050" y="512094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纺织业</a:t>
            </a:r>
          </a:p>
        </p:txBody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6919FFA5-4EBD-4BCB-BB86-5060575126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5139995"/>
            <a:ext cx="80682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B7A560CF-BFBF-46AB-888E-A40086870A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512094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1.5</a:t>
            </a:r>
          </a:p>
        </p:txBody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8AE811FD-1D28-41FE-9AC1-36FED79356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53050" y="536097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黑色金属材料类</a:t>
            </a:r>
          </a:p>
        </p:txBody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818FA7E6-1274-44DE-9362-E22E5679FF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5380025"/>
            <a:ext cx="69925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D235E4C0-7708-491F-8097-037AB50E33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536097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1.3</a:t>
            </a:r>
          </a:p>
        </p:txBody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89909804-B780-49B1-A5DC-7E43BB8ED9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1581150"/>
            <a:ext cx="3086100" cy="4095750"/>
          </a:xfrm>
          <a:prstGeom xmlns:a="http://schemas.openxmlformats.org/drawingml/2006/main" prst="roundRect">
            <a:avLst>
              <a:gd name="adj" fmla="val 370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41CE7941-63EA-4AEB-A06D-7A89BAE984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86800" y="1704975"/>
            <a:ext cx="27432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6月同比：偏弱分项</a:t>
            </a:r>
          </a:p>
        </p:txBody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870BF394-6226-43C2-A54A-04428A1154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23953" y="2000250"/>
            <a:ext cx="9525" cy="3562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58515E76-1B32-47E7-813C-5DEA194186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00055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耐用消费品</a:t>
            </a:r>
          </a:p>
        </p:txBody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38D3C837-03F9-4062-9DF8-16B0734A05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23953" y="2019605"/>
            <a:ext cx="25047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64" name="">
            <a:extLst xmlns:a="http://schemas.openxmlformats.org/drawingml/2006/main">
              <a:ext uri="{FF2B5EF4-FFF2-40B4-BE49-F238E27FC236}">
                <a16:creationId xmlns:a16="http://schemas.microsoft.com/office/drawing/2014/main" id="{236C9FE2-40C0-49E1-AD81-9DDD97C807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06150" y="200055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0.1</a:t>
            </a:r>
          </a:p>
        </p:txBody>
      </p:sp>
      <p:sp>
        <p:nvSpPr>
          <p:cNvPr id="65" name="">
            <a:extLst xmlns:a="http://schemas.openxmlformats.org/drawingml/2006/main">
              <a:ext uri="{FF2B5EF4-FFF2-40B4-BE49-F238E27FC236}">
                <a16:creationId xmlns:a16="http://schemas.microsoft.com/office/drawing/2014/main" id="{102F78EB-5CB1-4FDA-B4F1-048E55FBE6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24058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烟草制品业</a:t>
            </a:r>
          </a:p>
        </p:txBody>
      </p:sp>
      <p:sp>
        <p:nvSpPr>
          <p:cNvPr id="66" name="">
            <a:extLst xmlns:a="http://schemas.openxmlformats.org/drawingml/2006/main">
              <a:ext uri="{FF2B5EF4-FFF2-40B4-BE49-F238E27FC236}">
                <a16:creationId xmlns:a16="http://schemas.microsoft.com/office/drawing/2014/main" id="{7B19BEC3-0D84-4FF0-8C01-EEC5AAF5C6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23953" y="2259635"/>
            <a:ext cx="25047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67" name="">
            <a:extLst xmlns:a="http://schemas.openxmlformats.org/drawingml/2006/main">
              <a:ext uri="{FF2B5EF4-FFF2-40B4-BE49-F238E27FC236}">
                <a16:creationId xmlns:a16="http://schemas.microsoft.com/office/drawing/2014/main" id="{C2A312AA-3B59-4EBD-AE42-FDF7C062DE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06150" y="224058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0.1</a:t>
            </a:r>
          </a:p>
        </p:txBody>
      </p:sp>
      <p:sp>
        <p:nvSpPr>
          <p:cNvPr id="68" name="">
            <a:extLst xmlns:a="http://schemas.openxmlformats.org/drawingml/2006/main">
              <a:ext uri="{FF2B5EF4-FFF2-40B4-BE49-F238E27FC236}">
                <a16:creationId xmlns:a16="http://schemas.microsoft.com/office/drawing/2014/main" id="{1FB7E244-C181-416C-ADD5-B791EBB0CB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48061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造纸和纸制品业</a:t>
            </a:r>
          </a:p>
        </p:txBody>
      </p:sp>
      <p:sp>
        <p:nvSpPr>
          <p:cNvPr id="69" name="">
            <a:extLst xmlns:a="http://schemas.openxmlformats.org/drawingml/2006/main">
              <a:ext uri="{FF2B5EF4-FFF2-40B4-BE49-F238E27FC236}">
                <a16:creationId xmlns:a16="http://schemas.microsoft.com/office/drawing/2014/main" id="{2020633C-9B17-488C-8232-4B49EA0E02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8906" y="2499665"/>
            <a:ext cx="25047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70" name="">
            <a:extLst xmlns:a="http://schemas.openxmlformats.org/drawingml/2006/main">
              <a:ext uri="{FF2B5EF4-FFF2-40B4-BE49-F238E27FC236}">
                <a16:creationId xmlns:a16="http://schemas.microsoft.com/office/drawing/2014/main" id="{B55FC406-2EEA-4E71-8E13-E0653E7B35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06150" y="248061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-0.1</a:t>
            </a:r>
          </a:p>
        </p:txBody>
      </p:sp>
      <p:sp>
        <p:nvSpPr>
          <p:cNvPr id="71" name="">
            <a:extLst xmlns:a="http://schemas.openxmlformats.org/drawingml/2006/main">
              <a:ext uri="{FF2B5EF4-FFF2-40B4-BE49-F238E27FC236}">
                <a16:creationId xmlns:a16="http://schemas.microsoft.com/office/drawing/2014/main" id="{5F55CF42-98E3-4EE1-9412-28679538B5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72064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生活资料</a:t>
            </a:r>
          </a:p>
        </p:txBody>
      </p:sp>
      <p:sp>
        <p:nvSpPr>
          <p:cNvPr id="72" name="">
            <a:extLst xmlns:a="http://schemas.openxmlformats.org/drawingml/2006/main">
              <a:ext uri="{FF2B5EF4-FFF2-40B4-BE49-F238E27FC236}">
                <a16:creationId xmlns:a16="http://schemas.microsoft.com/office/drawing/2014/main" id="{B4BF2706-766F-45ED-B262-2677AE99A6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98528" y="2739695"/>
            <a:ext cx="225425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73" name="">
            <a:extLst xmlns:a="http://schemas.openxmlformats.org/drawingml/2006/main">
              <a:ext uri="{FF2B5EF4-FFF2-40B4-BE49-F238E27FC236}">
                <a16:creationId xmlns:a16="http://schemas.microsoft.com/office/drawing/2014/main" id="{CCB6CE77-7ADB-4BAA-8475-6B763A1F2B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06150" y="272064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-0.9</a:t>
            </a:r>
          </a:p>
        </p:txBody>
      </p:sp>
      <p:sp>
        <p:nvSpPr>
          <p:cNvPr id="74" name="">
            <a:extLst xmlns:a="http://schemas.openxmlformats.org/drawingml/2006/main">
              <a:ext uri="{FF2B5EF4-FFF2-40B4-BE49-F238E27FC236}">
                <a16:creationId xmlns:a16="http://schemas.microsoft.com/office/drawing/2014/main" id="{5C87CBBA-FE92-40E7-AD4B-431E88EE40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96067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衣着类</a:t>
            </a:r>
          </a:p>
        </p:txBody>
      </p:sp>
      <p:sp>
        <p:nvSpPr>
          <p:cNvPr id="75" name="">
            <a:extLst xmlns:a="http://schemas.openxmlformats.org/drawingml/2006/main">
              <a:ext uri="{FF2B5EF4-FFF2-40B4-BE49-F238E27FC236}">
                <a16:creationId xmlns:a16="http://schemas.microsoft.com/office/drawing/2014/main" id="{1350A8A4-4E4C-4676-A529-48E7FBDB24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73481" y="2979725"/>
            <a:ext cx="250472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76" name="">
            <a:extLst xmlns:a="http://schemas.openxmlformats.org/drawingml/2006/main">
              <a:ext uri="{FF2B5EF4-FFF2-40B4-BE49-F238E27FC236}">
                <a16:creationId xmlns:a16="http://schemas.microsoft.com/office/drawing/2014/main" id="{7316201F-9211-4AE9-A814-F1B94DC751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06150" y="296067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-1</a:t>
            </a:r>
          </a:p>
        </p:txBody>
      </p:sp>
      <p:sp>
        <p:nvSpPr>
          <p:cNvPr id="77" name="">
            <a:extLst xmlns:a="http://schemas.openxmlformats.org/drawingml/2006/main">
              <a:ext uri="{FF2B5EF4-FFF2-40B4-BE49-F238E27FC236}">
                <a16:creationId xmlns:a16="http://schemas.microsoft.com/office/drawing/2014/main" id="{8610F5E5-51D7-4115-BA20-57CBE99CC1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320070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一般日用品</a:t>
            </a:r>
          </a:p>
        </p:txBody>
      </p:sp>
      <p:sp>
        <p:nvSpPr>
          <p:cNvPr id="78" name="">
            <a:extLst xmlns:a="http://schemas.openxmlformats.org/drawingml/2006/main">
              <a:ext uri="{FF2B5EF4-FFF2-40B4-BE49-F238E27FC236}">
                <a16:creationId xmlns:a16="http://schemas.microsoft.com/office/drawing/2014/main" id="{D415A5CB-E25D-4380-B743-13E30C3D75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73481" y="3219755"/>
            <a:ext cx="250472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79" name="">
            <a:extLst xmlns:a="http://schemas.openxmlformats.org/drawingml/2006/main">
              <a:ext uri="{FF2B5EF4-FFF2-40B4-BE49-F238E27FC236}">
                <a16:creationId xmlns:a16="http://schemas.microsoft.com/office/drawing/2014/main" id="{6EA565EA-E472-4FC1-853F-939A366FCD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06150" y="320070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-1</a:t>
            </a:r>
          </a:p>
        </p:txBody>
      </p:sp>
      <p:sp>
        <p:nvSpPr>
          <p:cNvPr id="80" name="">
            <a:extLst xmlns:a="http://schemas.openxmlformats.org/drawingml/2006/main">
              <a:ext uri="{FF2B5EF4-FFF2-40B4-BE49-F238E27FC236}">
                <a16:creationId xmlns:a16="http://schemas.microsoft.com/office/drawing/2014/main" id="{A6885D77-1750-4B47-876F-859E034CB7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344073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食品制造业</a:t>
            </a:r>
          </a:p>
        </p:txBody>
      </p:sp>
      <p:sp>
        <p:nvSpPr>
          <p:cNvPr id="81" name="">
            <a:extLst xmlns:a="http://schemas.openxmlformats.org/drawingml/2006/main">
              <a:ext uri="{FF2B5EF4-FFF2-40B4-BE49-F238E27FC236}">
                <a16:creationId xmlns:a16="http://schemas.microsoft.com/office/drawing/2014/main" id="{4F42B4CB-C549-4804-98E1-C5DCD5AF36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73481" y="3459785"/>
            <a:ext cx="250472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82" name="">
            <a:extLst xmlns:a="http://schemas.openxmlformats.org/drawingml/2006/main">
              <a:ext uri="{FF2B5EF4-FFF2-40B4-BE49-F238E27FC236}">
                <a16:creationId xmlns:a16="http://schemas.microsoft.com/office/drawing/2014/main" id="{C2ED2CF1-9461-4955-BBFD-54CBA2E4C9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06150" y="344073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-1</a:t>
            </a:r>
          </a:p>
        </p:txBody>
      </p:sp>
      <p:sp>
        <p:nvSpPr>
          <p:cNvPr id="83" name="">
            <a:extLst xmlns:a="http://schemas.openxmlformats.org/drawingml/2006/main">
              <a:ext uri="{FF2B5EF4-FFF2-40B4-BE49-F238E27FC236}">
                <a16:creationId xmlns:a16="http://schemas.microsoft.com/office/drawing/2014/main" id="{741A0FC5-3EFD-4D87-AA70-DFDD8E444D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368076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农副食品加工业</a:t>
            </a:r>
          </a:p>
        </p:txBody>
      </p:sp>
      <p:sp>
        <p:nvSpPr>
          <p:cNvPr id="84" name="">
            <a:extLst xmlns:a="http://schemas.openxmlformats.org/drawingml/2006/main">
              <a:ext uri="{FF2B5EF4-FFF2-40B4-BE49-F238E27FC236}">
                <a16:creationId xmlns:a16="http://schemas.microsoft.com/office/drawing/2014/main" id="{8BE5B56C-0AD6-42F9-9EB7-6EFE47A175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3386" y="3699815"/>
            <a:ext cx="300567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85" name="">
            <a:extLst xmlns:a="http://schemas.openxmlformats.org/drawingml/2006/main">
              <a:ext uri="{FF2B5EF4-FFF2-40B4-BE49-F238E27FC236}">
                <a16:creationId xmlns:a16="http://schemas.microsoft.com/office/drawing/2014/main" id="{96801FD6-1583-4D12-A2B9-B22B19B387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06150" y="368076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-1.2</a:t>
            </a:r>
          </a:p>
        </p:txBody>
      </p:sp>
      <p:sp>
        <p:nvSpPr>
          <p:cNvPr id="86" name="">
            <a:extLst xmlns:a="http://schemas.openxmlformats.org/drawingml/2006/main">
              <a:ext uri="{FF2B5EF4-FFF2-40B4-BE49-F238E27FC236}">
                <a16:creationId xmlns:a16="http://schemas.microsoft.com/office/drawing/2014/main" id="{CCDD4BF9-A862-4921-A9C9-D05122647F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392079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纺织服装服饰业</a:t>
            </a:r>
          </a:p>
        </p:txBody>
      </p:sp>
      <p:sp>
        <p:nvSpPr>
          <p:cNvPr id="87" name="">
            <a:extLst xmlns:a="http://schemas.openxmlformats.org/drawingml/2006/main">
              <a:ext uri="{FF2B5EF4-FFF2-40B4-BE49-F238E27FC236}">
                <a16:creationId xmlns:a16="http://schemas.microsoft.com/office/drawing/2014/main" id="{38903316-BAA0-4145-BAB8-46E2B269F7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98339" y="3939845"/>
            <a:ext cx="325614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88" name="">
            <a:extLst xmlns:a="http://schemas.openxmlformats.org/drawingml/2006/main">
              <a:ext uri="{FF2B5EF4-FFF2-40B4-BE49-F238E27FC236}">
                <a16:creationId xmlns:a16="http://schemas.microsoft.com/office/drawing/2014/main" id="{49659ECF-09B4-416B-ABE4-C74AD6897C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06150" y="392079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-1.3</a:t>
            </a:r>
          </a:p>
        </p:txBody>
      </p:sp>
      <p:sp>
        <p:nvSpPr>
          <p:cNvPr id="89" name="">
            <a:extLst xmlns:a="http://schemas.openxmlformats.org/drawingml/2006/main">
              <a:ext uri="{FF2B5EF4-FFF2-40B4-BE49-F238E27FC236}">
                <a16:creationId xmlns:a16="http://schemas.microsoft.com/office/drawing/2014/main" id="{D3187C96-88E1-45CB-A18B-42D3BF8D37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416082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木材加工及木竹…</a:t>
            </a:r>
          </a:p>
        </p:txBody>
      </p:sp>
      <p:sp>
        <p:nvSpPr>
          <p:cNvPr id="90" name="">
            <a:extLst xmlns:a="http://schemas.openxmlformats.org/drawingml/2006/main">
              <a:ext uri="{FF2B5EF4-FFF2-40B4-BE49-F238E27FC236}">
                <a16:creationId xmlns:a16="http://schemas.microsoft.com/office/drawing/2014/main" id="{3DC88F10-0228-432A-83E0-8177A3E638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48056" y="4179875"/>
            <a:ext cx="475897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91" name="">
            <a:extLst xmlns:a="http://schemas.openxmlformats.org/drawingml/2006/main">
              <a:ext uri="{FF2B5EF4-FFF2-40B4-BE49-F238E27FC236}">
                <a16:creationId xmlns:a16="http://schemas.microsoft.com/office/drawing/2014/main" id="{FF210C49-F16D-492F-81C6-CED0B6604D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06150" y="416082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-1.9</a:t>
            </a:r>
          </a:p>
        </p:txBody>
      </p:sp>
      <p:sp>
        <p:nvSpPr>
          <p:cNvPr id="92" name="">
            <a:extLst xmlns:a="http://schemas.openxmlformats.org/drawingml/2006/main">
              <a:ext uri="{FF2B5EF4-FFF2-40B4-BE49-F238E27FC236}">
                <a16:creationId xmlns:a16="http://schemas.microsoft.com/office/drawing/2014/main" id="{2D276277-04CE-4610-B407-E2997606AC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440085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食品类</a:t>
            </a:r>
          </a:p>
        </p:txBody>
      </p:sp>
      <p:sp>
        <p:nvSpPr>
          <p:cNvPr id="93" name="">
            <a:extLst xmlns:a="http://schemas.openxmlformats.org/drawingml/2006/main">
              <a:ext uri="{FF2B5EF4-FFF2-40B4-BE49-F238E27FC236}">
                <a16:creationId xmlns:a16="http://schemas.microsoft.com/office/drawing/2014/main" id="{6D9355D7-C6A5-4740-A70B-B8A3886E59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7961" y="4419905"/>
            <a:ext cx="525992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94" name="">
            <a:extLst xmlns:a="http://schemas.openxmlformats.org/drawingml/2006/main">
              <a:ext uri="{FF2B5EF4-FFF2-40B4-BE49-F238E27FC236}">
                <a16:creationId xmlns:a16="http://schemas.microsoft.com/office/drawing/2014/main" id="{E4821448-D35A-4E69-8DD1-74800A0652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06150" y="440085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-2.1</a:t>
            </a:r>
          </a:p>
        </p:txBody>
      </p:sp>
      <p:sp>
        <p:nvSpPr>
          <p:cNvPr id="95" name="">
            <a:extLst xmlns:a="http://schemas.openxmlformats.org/drawingml/2006/main">
              <a:ext uri="{FF2B5EF4-FFF2-40B4-BE49-F238E27FC236}">
                <a16:creationId xmlns:a16="http://schemas.microsoft.com/office/drawing/2014/main" id="{8CFADE2E-0FCF-4007-8C42-6356365757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464088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印刷和记录媒介…</a:t>
            </a:r>
          </a:p>
        </p:txBody>
      </p:sp>
      <p:sp>
        <p:nvSpPr>
          <p:cNvPr id="96" name="">
            <a:extLst xmlns:a="http://schemas.openxmlformats.org/drawingml/2006/main">
              <a:ext uri="{FF2B5EF4-FFF2-40B4-BE49-F238E27FC236}">
                <a16:creationId xmlns:a16="http://schemas.microsoft.com/office/drawing/2014/main" id="{3FF8ED39-EADC-43D5-832E-85373C6F15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22631" y="4659935"/>
            <a:ext cx="701322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97" name="">
            <a:extLst xmlns:a="http://schemas.openxmlformats.org/drawingml/2006/main">
              <a:ext uri="{FF2B5EF4-FFF2-40B4-BE49-F238E27FC236}">
                <a16:creationId xmlns:a16="http://schemas.microsoft.com/office/drawing/2014/main" id="{5D2BB8C8-D346-41A9-A0B4-1AEA6ACDA1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06150" y="464088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-2.8</a:t>
            </a:r>
          </a:p>
        </p:txBody>
      </p:sp>
      <p:sp>
        <p:nvSpPr>
          <p:cNvPr id="98" name="">
            <a:extLst xmlns:a="http://schemas.openxmlformats.org/drawingml/2006/main">
              <a:ext uri="{FF2B5EF4-FFF2-40B4-BE49-F238E27FC236}">
                <a16:creationId xmlns:a16="http://schemas.microsoft.com/office/drawing/2014/main" id="{8FBE7812-7647-4047-A069-7E81D3BD3C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488091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非金属矿采选业</a:t>
            </a:r>
          </a:p>
        </p:txBody>
      </p:sp>
      <p:sp>
        <p:nvSpPr>
          <p:cNvPr id="99" name="">
            <a:extLst xmlns:a="http://schemas.openxmlformats.org/drawingml/2006/main">
              <a:ext uri="{FF2B5EF4-FFF2-40B4-BE49-F238E27FC236}">
                <a16:creationId xmlns:a16="http://schemas.microsoft.com/office/drawing/2014/main" id="{DD50FFF1-AB36-4CA6-8427-909074FB1C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7394" y="4899965"/>
            <a:ext cx="826558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100" name="">
            <a:extLst xmlns:a="http://schemas.openxmlformats.org/drawingml/2006/main">
              <a:ext uri="{FF2B5EF4-FFF2-40B4-BE49-F238E27FC236}">
                <a16:creationId xmlns:a16="http://schemas.microsoft.com/office/drawing/2014/main" id="{CB1C7CCE-7D79-4938-875C-B9BD0DC62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06150" y="488091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-3.3</a:t>
            </a:r>
          </a:p>
        </p:txBody>
      </p:sp>
      <p:sp>
        <p:nvSpPr>
          <p:cNvPr id="101" name="">
            <a:extLst xmlns:a="http://schemas.openxmlformats.org/drawingml/2006/main">
              <a:ext uri="{FF2B5EF4-FFF2-40B4-BE49-F238E27FC236}">
                <a16:creationId xmlns:a16="http://schemas.microsoft.com/office/drawing/2014/main" id="{D9830553-BBE2-4527-BD15-EE34D2003E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512094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建筑材料及非金…</a:t>
            </a:r>
          </a:p>
        </p:txBody>
      </p:sp>
      <p:sp>
        <p:nvSpPr>
          <p:cNvPr id="102" name="">
            <a:extLst xmlns:a="http://schemas.openxmlformats.org/drawingml/2006/main">
              <a:ext uri="{FF2B5EF4-FFF2-40B4-BE49-F238E27FC236}">
                <a16:creationId xmlns:a16="http://schemas.microsoft.com/office/drawing/2014/main" id="{C087F825-E1E6-4A1C-9521-E095A60A21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21686" y="5139995"/>
            <a:ext cx="1202267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103" name="">
            <a:extLst xmlns:a="http://schemas.openxmlformats.org/drawingml/2006/main">
              <a:ext uri="{FF2B5EF4-FFF2-40B4-BE49-F238E27FC236}">
                <a16:creationId xmlns:a16="http://schemas.microsoft.com/office/drawing/2014/main" id="{D3D5918A-1A02-4E58-A41C-D82A738F2E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06150" y="512094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-4.8</a:t>
            </a:r>
          </a:p>
        </p:txBody>
      </p:sp>
      <p:sp>
        <p:nvSpPr>
          <p:cNvPr id="104" name="">
            <a:extLst xmlns:a="http://schemas.openxmlformats.org/drawingml/2006/main">
              <a:ext uri="{FF2B5EF4-FFF2-40B4-BE49-F238E27FC236}">
                <a16:creationId xmlns:a16="http://schemas.microsoft.com/office/drawing/2014/main" id="{93BA4F21-B269-47FA-A5C0-BA373DEF35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5360975"/>
            <a:ext cx="97155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3352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酒饮料和精制茶…</a:t>
            </a:r>
          </a:p>
        </p:txBody>
      </p:sp>
      <p:sp>
        <p:nvSpPr>
          <p:cNvPr id="105" name="">
            <a:extLst xmlns:a="http://schemas.openxmlformats.org/drawingml/2006/main">
              <a:ext uri="{FF2B5EF4-FFF2-40B4-BE49-F238E27FC236}">
                <a16:creationId xmlns:a16="http://schemas.microsoft.com/office/drawing/2014/main" id="{6A055757-FE40-4198-AC6F-8E84B04D19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6450" y="5380025"/>
            <a:ext cx="1327503" cy="1392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106" name="">
            <a:extLst xmlns:a="http://schemas.openxmlformats.org/drawingml/2006/main">
              <a:ext uri="{FF2B5EF4-FFF2-40B4-BE49-F238E27FC236}">
                <a16:creationId xmlns:a16="http://schemas.microsoft.com/office/drawing/2014/main" id="{B629E296-EDC3-45D6-A4A1-FA1C3BDED0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06150" y="5360975"/>
            <a:ext cx="381000" cy="172822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72653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-5.3</a:t>
            </a:r>
          </a:p>
        </p:txBody>
      </p:sp>
      <p:sp>
        <p:nvSpPr>
          <p:cNvPr id="107" name="">
            <a:extLst xmlns:a="http://schemas.openxmlformats.org/drawingml/2006/main">
              <a:ext uri="{FF2B5EF4-FFF2-40B4-BE49-F238E27FC236}">
                <a16:creationId xmlns:a16="http://schemas.microsoft.com/office/drawing/2014/main" id="{9AA8FBED-C901-4FFF-8FC6-E017052B41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108" name="">
            <a:extLst xmlns:a="http://schemas.openxmlformats.org/drawingml/2006/main">
              <a:ext uri="{FF2B5EF4-FFF2-40B4-BE49-F238E27FC236}">
                <a16:creationId xmlns:a16="http://schemas.microsoft.com/office/drawing/2014/main" id="{29747BD8-1148-46BD-8268-CAB996DD9A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109" name="">
            <a:extLst xmlns:a="http://schemas.openxmlformats.org/drawingml/2006/main">
              <a:ext uri="{FF2B5EF4-FFF2-40B4-BE49-F238E27FC236}">
                <a16:creationId xmlns:a16="http://schemas.microsoft.com/office/drawing/2014/main" id="{162D8552-BB6F-40DE-B437-E16377382C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研判</a:t>
            </a:r>
          </a:p>
        </p:txBody>
      </p:sp>
      <p:sp>
        <p:nvSpPr>
          <p:cNvPr id="110" name="">
            <a:extLst xmlns:a="http://schemas.openxmlformats.org/drawingml/2006/main">
              <a:ext uri="{FF2B5EF4-FFF2-40B4-BE49-F238E27FC236}">
                <a16:creationId xmlns:a16="http://schemas.microsoft.com/office/drawing/2014/main" id="{1539BFA0-E48E-4E90-A012-B613D8E2CF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上游资源品推动PPI同比回升，但环比仍为−0.3%，生活资料价格也偏弱；这更像供给与基数驱动，而非全面需求再通胀。</a:t>
            </a:r>
          </a:p>
        </p:txBody>
      </p:sp>
      <p:sp>
        <p:nvSpPr>
          <p:cNvPr id="111" name="">
            <a:extLst xmlns:a="http://schemas.openxmlformats.org/drawingml/2006/main">
              <a:ext uri="{FF2B5EF4-FFF2-40B4-BE49-F238E27FC236}">
                <a16:creationId xmlns:a16="http://schemas.microsoft.com/office/drawing/2014/main" id="{48D940D2-5CAA-4191-98B8-17E76B7810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12" name="">
            <a:extLst xmlns:a="http://schemas.openxmlformats.org/drawingml/2006/main">
              <a:ext uri="{FF2B5EF4-FFF2-40B4-BE49-F238E27FC236}">
                <a16:creationId xmlns:a16="http://schemas.microsoft.com/office/drawing/2014/main" id="{45B8D654-B14F-471D-B9DF-B9E8B06F43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资料来源：国家统计局、Wind；图表实际截止 2026-06-30</a:t>
            </a:r>
          </a:p>
        </p:txBody>
      </p:sp>
      <p:sp>
        <p:nvSpPr>
          <p:cNvPr id="113" name="">
            <a:extLst xmlns:a="http://schemas.openxmlformats.org/drawingml/2006/main">
              <a:ext uri="{FF2B5EF4-FFF2-40B4-BE49-F238E27FC236}">
                <a16:creationId xmlns:a16="http://schemas.microsoft.com/office/drawing/2014/main" id="{4EE2DA3E-EF86-4207-9530-D6AACFBCC7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26</a:t>
            </a:r>
          </a:p>
        </p:txBody>
      </p:sp>
    </p:spTree>
    <p:extLst>
      <p:ext uri="{BB962C8B-B14F-4D97-AF65-F5344CB8AC3E}">
        <p14:creationId xmlns:p14="http://schemas.microsoft.com/office/powerpoint/2010/main" val="874923448"/>
      </p:ext>
    </p:extLst>
  </p:cSld>
</p:sld>
</file>

<file path=ppt/slides/slide27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DA15A3F-BBF2-4216-A31B-B07CEB6EEE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MONEY &amp; CREDIT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319CC4A-3D5E-46DC-B9CF-2D8FA38FCA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27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86B8B9D-C0FA-4998-BEEF-21B21ACBA6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货币数量保持宽松，信用扩张仍慢于存款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56497B5-ED20-4B67-9BD0-E2138DC3A9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P56、60、61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E233983-D09C-4080-98A0-DD2D98B0BB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6B3E7C2-B085-4172-8DA0-3542FA183E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4DEC2BD-2D4F-4435-8185-46D535F2AB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1813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社融和贷款余额同比，%</a:t>
            </a:r>
          </a:p>
        </p:txBody>
      </p:sp>
      <p:graphicFrame>
        <p:nvGraphicFramePr>
          <p:cNvPr id="31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2c384c2b5d3a4e5e"/>
          </a:graphicData>
        </a:graphic>
      </p:graphicFrame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EDAB257-A54F-44EA-BDB3-01400EC777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33875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4CD0182-1688-4B19-9997-F6FDA154E4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05325" y="1704975"/>
            <a:ext cx="19621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M1和M2同比，%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B4D1F33-B660-476F-8CAD-B8C32E0719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57975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自2024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A61B1B3-8D00-468C-95BD-852A8AEC02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7225" y="5095875"/>
            <a:ext cx="3257550" cy="4857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C68B2C"/>
                </a:solidFill>
              </a:defRPr>
            </a:pPr>
            <a:r>
              <a:rPr sz="690">
                <a:solidFill>
                  <a:srgbClr val="C68B2C"/>
                </a:solidFill>
              </a:rPr>
              <a:t>注：主图自2024年起；2020—2023疫情后结构变化及M1可比性影响异常期未显示，原始发布值保留于底稿。 注：左右轴分别缩放，垂直距离不可直接比较。</a:t>
            </a:r>
          </a:p>
        </p:txBody>
      </p:sp>
      <p:graphicFrame>
        <p:nvGraphicFramePr>
          <p:cNvPr id="36" name="Chart"/>
          <p:cNvGraphicFramePr/>
          <p:nvPr/>
        </p:nvGraphicFramePr>
        <p:xfrm>
          <a:off xmlns:a="http://schemas.openxmlformats.org/drawingml/2006/main" x="4448175" y="1981200"/>
          <a:ext xmlns:a="http://schemas.openxmlformats.org/drawingml/2006/main" cx="3295650" cy="308610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cb7366b902f74b12"/>
          </a:graphicData>
        </a:graphic>
      </p:graphicFrame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54CEDC2-1863-4245-A9A2-B067F449A7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15CD1FA-6F88-45A2-8CD9-6649630A7F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1704975"/>
            <a:ext cx="31813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金融机构贷款-存款余额同比，%</a:t>
            </a:r>
          </a:p>
        </p:txBody>
      </p:sp>
      <p:graphicFrame>
        <p:nvGraphicFramePr>
          <p:cNvPr id="39" name="Chart"/>
          <p:cNvGraphicFramePr/>
          <p:nvPr/>
        </p:nvGraphicFramePr>
        <p:xfrm>
          <a:off xmlns:a="http://schemas.openxmlformats.org/drawingml/2006/main" x="8191500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822b0dc28359429f"/>
          </a:graphicData>
        </a:graphic>
      </p:graphicFrame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D46F346-02D9-4951-AB9E-3E7DB3DFCA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78CB0BB-9DDA-4C20-AD18-FA085D7137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22C5867-F90B-4CFF-96A5-0DFCEEAE99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研判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E42C64E-50DC-4E63-8495-6962D3285D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M2 8.0%、社融7.4%、贷款5.2%，贷款—存款增速差约−3个百分点；宽货币尚未转化为同等强度的信用需求。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63EBD19-4502-4FEC-802D-1F017940D1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4623559-0D0D-48A0-A14F-25B0AF2829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资料来源：中国人民银行、Wind；图表实际截止 2026-06-30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9DC7A44-1E8D-46FB-910C-F6F845F3A5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val="1010406757"/>
      </p:ext>
    </p:extLst>
  </p:cSld>
</p:sld>
</file>

<file path=ppt/slides/slide28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99EF464-FEFC-4B26-8914-F75E97BAC5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MONEY &amp; CREDIT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485679F-990B-4E9B-8822-8D0799E6AC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28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63817C4-50D6-45F6-BA80-4815E662CE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新增信贷投向偏保守，居民与企业中长期需求仍需观察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A916ECC-FC6B-451B-8333-E38A9BA0D8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P57、58、59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DCC0C6D-1789-4523-99D3-8346056180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6450" y="990600"/>
            <a:ext cx="1905000" cy="247650"/>
          </a:xfrm>
          <a:prstGeom xmlns:a="http://schemas.openxmlformats.org/drawingml/2006/main" prst="roundRect">
            <a:avLst>
              <a:gd name="adj" fmla="val 46154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6F3536F-625A-453A-A0F0-209421888C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82175" y="990600"/>
            <a:ext cx="17335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历史观察 · 截至3月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C6ADAFE-FDCB-4284-BC59-4165BC9461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C049AA4-28E9-45A9-A47D-66162A079E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8111786-065E-4CEA-8178-BFFD645FA9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1813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社融分项，亿元（截至2026年3月）</a:t>
            </a:r>
          </a:p>
        </p:txBody>
      </p:sp>
      <p:graphicFrame>
        <p:nvGraphicFramePr>
          <p:cNvPr id="33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ac5e4e49c1304417"/>
          </a:graphicData>
        </a:graphic>
      </p:graphicFrame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A45566B-AD61-4465-8DBF-AFCC2015D8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33875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21F7B8A-9B22-4047-87CB-3716F3F44F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05325" y="1704975"/>
            <a:ext cx="31813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贷款分项，亿元（截至2026年3月）</a:t>
            </a:r>
          </a:p>
        </p:txBody>
      </p:sp>
      <p:graphicFrame>
        <p:nvGraphicFramePr>
          <p:cNvPr id="36" name="Chart"/>
          <p:cNvGraphicFramePr/>
          <p:nvPr/>
        </p:nvGraphicFramePr>
        <p:xfrm>
          <a:off xmlns:a="http://schemas.openxmlformats.org/drawingml/2006/main" x="4448175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c9956406c0f84b64"/>
          </a:graphicData>
        </a:graphic>
      </p:graphicFrame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BF86D3B-5772-43DA-A042-A50AB3C853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DA40379-2DD1-4390-883E-34173F1425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1704975"/>
            <a:ext cx="31813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贷款分项，亿元（截至2026年3月）</a:t>
            </a:r>
          </a:p>
        </p:txBody>
      </p:sp>
      <p:graphicFrame>
        <p:nvGraphicFramePr>
          <p:cNvPr id="39" name="Chart"/>
          <p:cNvGraphicFramePr/>
          <p:nvPr/>
        </p:nvGraphicFramePr>
        <p:xfrm>
          <a:off xmlns:a="http://schemas.openxmlformats.org/drawingml/2006/main" x="8191500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80869f8a251d432e"/>
          </a:graphicData>
        </a:graphic>
      </p:graphicFrame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847A1E8-2CF8-49FB-A618-811DE843F3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C391254-D5FE-4291-8716-A38E2410E5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16A1050-9EF8-404B-9E87-2ECDCBB1B8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研判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6241B81-2DF4-4BEB-A071-D42FA83345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原稿信贷分项只到3月，居民与企业中长期融资仍缺乏强扩张证据；本页仅保留历史结构，不作6月最新判断。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93523D5-A25A-4EBF-B453-F644ABBBDF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69EDD38-C01F-4FE0-8C23-103753A5E7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资料来源：中国人民银行、Wind（原数据截至2026年3月31日）；图表实际截止 2026年3月31日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CC7DA2F-95FB-4497-AE05-1A31E164A9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28</a:t>
            </a:r>
          </a:p>
        </p:txBody>
      </p:sp>
    </p:spTree>
    <p:extLst>
      <p:ext uri="{BB962C8B-B14F-4D97-AF65-F5344CB8AC3E}">
        <p14:creationId xmlns:p14="http://schemas.microsoft.com/office/powerpoint/2010/main" val="634301531"/>
      </p:ext>
    </p:extLst>
  </p:cSld>
</p:sld>
</file>

<file path=ppt/slides/slide29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1D1BC70-1C18-41C8-93AE-BED2D39959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FISCAL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CF19256-A3BE-4766-8644-BAE6777360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29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F00FCA3-2452-414E-952C-AB443BACD9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财政收入改善，但支出与政府性基金脉冲偏弱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D0B0BD3-2D90-47ED-BBDB-6F8BC5A6A8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P62、63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B47C789-3F0D-4FCA-A39E-050E274C7F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6450" y="990600"/>
            <a:ext cx="1905000" cy="247650"/>
          </a:xfrm>
          <a:prstGeom xmlns:a="http://schemas.openxmlformats.org/drawingml/2006/main" prst="roundRect">
            <a:avLst>
              <a:gd name="adj" fmla="val 46154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D558780-23D1-46A9-A9B0-C5E3883B9F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82175" y="990600"/>
            <a:ext cx="17335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财政截至5月 / 基金截至2月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06EE961-44F6-478C-A9CD-19AAE78C48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D747D09-969A-4734-BE38-410A812B3B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4C0FEAB-BE9A-498F-A478-38D1B01601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公共财政收入和支出当月同比，%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76CE5E5-561F-4EFD-9AF1-C20F0FB330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自2024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B83E11F-017F-4BE2-BA9B-326383A62C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191125"/>
            <a:ext cx="5124450" cy="390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68B2C"/>
                </a:solidFill>
              </a:defRPr>
            </a:pPr>
            <a:r>
              <a:rPr sz="735">
                <a:solidFill>
                  <a:srgbClr val="C68B2C"/>
                </a:solidFill>
              </a:rPr>
              <a:t>注：主图自2024年起；2020—2023疫情、低基数及财政节奏扰动异常期未显示，原始发布值保留于底稿。 注：左右轴分别缩放，垂直距离不可直接比较。</a:t>
            </a:r>
          </a:p>
        </p:txBody>
      </p:sp>
      <p:graphicFrame>
        <p:nvGraphicFramePr>
          <p:cNvPr id="36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5162550" cy="31813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f954d03cee7f4750"/>
          </a:graphicData>
        </a:graphic>
      </p:graphicFrame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10DFDDF-3A18-4713-95B3-6DAEBA68DC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A6A9ED4-C9B2-402C-89C7-D6D46B51DC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政府性基金收支当月同比，%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516B776-E9DB-4879-9D0E-1842E1D5EA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自2024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014592E-442D-4CE5-8FF6-6A302FCD3A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5191125"/>
            <a:ext cx="5124450" cy="390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68B2C"/>
                </a:solidFill>
              </a:defRPr>
            </a:pPr>
            <a:r>
              <a:rPr sz="735">
                <a:solidFill>
                  <a:srgbClr val="C68B2C"/>
                </a:solidFill>
              </a:rPr>
              <a:t>注：主图自2024年起；2020—2023疫情、低基数及财政节奏扰动异常期未显示，原始发布值保留于底稿。 注：左右轴分别缩放，垂直距离不可直接比较。</a:t>
            </a:r>
          </a:p>
        </p:txBody>
      </p:sp>
      <p:graphicFrame>
        <p:nvGraphicFramePr>
          <p:cNvPr id="41" name="Chart"/>
          <p:cNvGraphicFramePr/>
          <p:nvPr/>
        </p:nvGraphicFramePr>
        <p:xfrm>
          <a:off xmlns:a="http://schemas.openxmlformats.org/drawingml/2006/main" x="6324600" y="1981200"/>
          <a:ext xmlns:a="http://schemas.openxmlformats.org/drawingml/2006/main" cx="5162550" cy="31813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6d3709a088024aae"/>
          </a:graphicData>
        </a:graphic>
      </p:graphicFrame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F557E5F-50CF-4787-8E71-99C8BB1CD8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FC8C10F-52E3-43CC-912C-F3D2A957F9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B80C4EF-D49F-4650-A8D2-FB28F4E5B3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研判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E164F0A-99E0-4A52-93C1-C2E742A52E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5月公共财政收入同比约+6.6%、支出约−1.6%；政府性基金原稿仅到2月，财政对需求的直接拉动仍需观察。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53B8375-192A-43D1-BF49-3E4EC06A48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9E83F25-2E5B-4199-840A-082614F7FE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资料来源：财政部、Wind；财政部、Wind（原数据截至2026年2月28日）；图表实际截止 2026年2月28日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3BA24BD-DF2E-4734-8F3A-3B127B2F88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29</a:t>
            </a:r>
          </a:p>
        </p:txBody>
      </p:sp>
    </p:spTree>
    <p:extLst>
      <p:ext uri="{BB962C8B-B14F-4D97-AF65-F5344CB8AC3E}">
        <p14:creationId xmlns:p14="http://schemas.microsoft.com/office/powerpoint/2010/main" val="335670555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A03AFCD0-DBFF-4087-A929-56CCB19449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GAOBO FRAMEWORK · STRUCTURE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B5CAAC3-3FEA-4A14-9690-9C9FAE261F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03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57B3387-E7C7-4614-856C-2BBD5EC48C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双重周期：地产—私人信用下行，先进制造—外贸上行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3E80A38-EE7B-49B6-A18B-4D532BF34C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[当前数据] 同比，投资与社零为上半年累计；产能利用率为季度水平｜[文集框架] 产业转型不等于总需求复苏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F3CB89D-E6E2-44EB-8ECC-2D8DED6120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36E8062-FF08-4310-B1B1-9B24CCDD92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E9B5239-FE2E-4C3E-BF3C-824917950D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较强｜生产与外需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BCBB371-C712-4F6C-8FF9-5B8B089F71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可贸易部门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B53B542-5FB0-4F7E-A5BF-E30D6A1E37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981200"/>
            <a:ext cx="2524125" cy="838200"/>
          </a:xfrm>
          <a:prstGeom xmlns:a="http://schemas.openxmlformats.org/drawingml/2006/main" prst="roundRect">
            <a:avLst>
              <a:gd name="adj" fmla="val 13636"/>
            </a:avLst>
          </a:prstGeom>
          <a:solidFill xmlns:a="http://schemas.openxmlformats.org/drawingml/2006/main">
            <a:srgbClr val="EAF3EE"/>
          </a:solidFill>
          <a:ln xmlns:a="http://schemas.openxmlformats.org/drawingml/2006/main" w="9525">
            <a:solidFill>
              <a:srgbClr val="EAF3EE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737BC0C-4F6C-4196-9622-02BDE201DA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076450"/>
            <a:ext cx="2257425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2424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3D8061"/>
                </a:solidFill>
              </a:defRPr>
            </a:pPr>
            <a:r>
              <a:rPr sz="1650" b="1">
                <a:solidFill>
                  <a:srgbClr val="3D8061"/>
                </a:solidFill>
              </a:rPr>
              <a:t>+13.4%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F5D8256-C3B2-4E2C-BA6B-78DA7979EF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447925"/>
            <a:ext cx="2257425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17233A"/>
                </a:solidFill>
              </a:defRPr>
            </a:pPr>
            <a:r>
              <a:rPr sz="863">
                <a:solidFill>
                  <a:srgbClr val="17233A"/>
                </a:solidFill>
              </a:rPr>
              <a:t>上半年出口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D223803-2A3B-44EB-B1F1-09FBC10AB7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14700" y="1981200"/>
            <a:ext cx="2524125" cy="838200"/>
          </a:xfrm>
          <a:prstGeom xmlns:a="http://schemas.openxmlformats.org/drawingml/2006/main" prst="roundRect">
            <a:avLst>
              <a:gd name="adj" fmla="val 13636"/>
            </a:avLst>
          </a:prstGeom>
          <a:solidFill xmlns:a="http://schemas.openxmlformats.org/drawingml/2006/main">
            <a:srgbClr val="EAF3EE"/>
          </a:solidFill>
          <a:ln xmlns:a="http://schemas.openxmlformats.org/drawingml/2006/main" w="9525">
            <a:solidFill>
              <a:srgbClr val="EAF3EE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8B1E635-E0DF-41E1-8469-BCAD4314D3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8050" y="2076450"/>
            <a:ext cx="2257425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2424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3D8061"/>
                </a:solidFill>
              </a:defRPr>
            </a:pPr>
            <a:r>
              <a:rPr sz="1650" b="1">
                <a:solidFill>
                  <a:srgbClr val="3D8061"/>
                </a:solidFill>
              </a:rPr>
              <a:t>+34.5%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FBBEE61-5A0B-45DF-9673-8024F11E7C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8050" y="2447925"/>
            <a:ext cx="2257425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17233A"/>
                </a:solidFill>
              </a:defRPr>
            </a:pPr>
            <a:r>
              <a:rPr sz="863">
                <a:solidFill>
                  <a:srgbClr val="17233A"/>
                </a:solidFill>
              </a:rPr>
              <a:t>6月对东盟出口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FF5A11D-3629-44E3-8C34-F320B6DD85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52750"/>
            <a:ext cx="2524125" cy="838200"/>
          </a:xfrm>
          <a:prstGeom xmlns:a="http://schemas.openxmlformats.org/drawingml/2006/main" prst="roundRect">
            <a:avLst>
              <a:gd name="adj" fmla="val 13636"/>
            </a:avLst>
          </a:prstGeom>
          <a:solidFill xmlns:a="http://schemas.openxmlformats.org/drawingml/2006/main">
            <a:srgbClr val="F1F4F7"/>
          </a:solidFill>
          <a:ln xmlns:a="http://schemas.openxmlformats.org/drawingml/2006/main" w="9525">
            <a:solidFill>
              <a:srgbClr val="F1F4F7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2170078-AAEC-43C1-B03B-EF6CA19137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048000"/>
            <a:ext cx="2257425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2424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3D8061"/>
                </a:solidFill>
              </a:defRPr>
            </a:pPr>
            <a:r>
              <a:rPr sz="1650" b="1">
                <a:solidFill>
                  <a:srgbClr val="3D8061"/>
                </a:solidFill>
              </a:rPr>
              <a:t>+5.3%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A1BBF91-387B-4828-88A2-0A6E86B9C1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419475"/>
            <a:ext cx="2257425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17233A"/>
                </a:solidFill>
              </a:defRPr>
            </a:pPr>
            <a:r>
              <a:rPr sz="863">
                <a:solidFill>
                  <a:srgbClr val="17233A"/>
                </a:solidFill>
              </a:rPr>
              <a:t>工业增加值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BD9509D-B81F-4807-B8F7-9DEE1FC3B1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14700" y="2952750"/>
            <a:ext cx="2524125" cy="838200"/>
          </a:xfrm>
          <a:prstGeom xmlns:a="http://schemas.openxmlformats.org/drawingml/2006/main" prst="roundRect">
            <a:avLst>
              <a:gd name="adj" fmla="val 13636"/>
            </a:avLst>
          </a:prstGeom>
          <a:solidFill xmlns:a="http://schemas.openxmlformats.org/drawingml/2006/main">
            <a:srgbClr val="F1F4F7"/>
          </a:solidFill>
          <a:ln xmlns:a="http://schemas.openxmlformats.org/drawingml/2006/main" w="9525">
            <a:solidFill>
              <a:srgbClr val="F1F4F7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90A7ECB-674D-4B90-87EB-8EBC20F9D3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8050" y="3048000"/>
            <a:ext cx="2257425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2424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3D8061"/>
                </a:solidFill>
              </a:defRPr>
            </a:pPr>
            <a:r>
              <a:rPr sz="1650" b="1">
                <a:solidFill>
                  <a:srgbClr val="3D8061"/>
                </a:solidFill>
              </a:rPr>
              <a:t>+6.0%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30F552E-CDE6-4575-B688-D7BB55A28D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8050" y="3419475"/>
            <a:ext cx="2257425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17233A"/>
                </a:solidFill>
              </a:defRPr>
            </a:pPr>
            <a:r>
              <a:rPr sz="863">
                <a:solidFill>
                  <a:srgbClr val="17233A"/>
                </a:solidFill>
              </a:rPr>
              <a:t>制造业增加值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2132B85-FDD8-4A9B-AE34-D58A50897E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924300"/>
            <a:ext cx="2524125" cy="838200"/>
          </a:xfrm>
          <a:prstGeom xmlns:a="http://schemas.openxmlformats.org/drawingml/2006/main" prst="roundRect">
            <a:avLst>
              <a:gd name="adj" fmla="val 13636"/>
            </a:avLst>
          </a:prstGeom>
          <a:solidFill xmlns:a="http://schemas.openxmlformats.org/drawingml/2006/main">
            <a:srgbClr val="EAF3EE"/>
          </a:solidFill>
          <a:ln xmlns:a="http://schemas.openxmlformats.org/drawingml/2006/main" w="9525">
            <a:solidFill>
              <a:srgbClr val="EAF3EE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213C0A1-4215-40F1-9A83-4E2C2EC383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019550"/>
            <a:ext cx="2257425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2424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3D8061"/>
                </a:solidFill>
              </a:defRPr>
            </a:pPr>
            <a:r>
              <a:rPr sz="1650" b="1">
                <a:solidFill>
                  <a:srgbClr val="3D8061"/>
                </a:solidFill>
              </a:rPr>
              <a:t>+18.2%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1E5C766-7D80-40E3-96E4-82DBADD763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391025"/>
            <a:ext cx="2257425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17233A"/>
                </a:solidFill>
              </a:defRPr>
            </a:pPr>
            <a:r>
              <a:rPr sz="863">
                <a:solidFill>
                  <a:srgbClr val="17233A"/>
                </a:solidFill>
              </a:rPr>
              <a:t>运输设备行业增加值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130570A-28E5-4982-8CB7-C818D5F07B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14700" y="3924300"/>
            <a:ext cx="2524125" cy="838200"/>
          </a:xfrm>
          <a:prstGeom xmlns:a="http://schemas.openxmlformats.org/drawingml/2006/main" prst="roundRect">
            <a:avLst>
              <a:gd name="adj" fmla="val 13636"/>
            </a:avLst>
          </a:prstGeom>
          <a:solidFill xmlns:a="http://schemas.openxmlformats.org/drawingml/2006/main">
            <a:srgbClr val="EAF3EE"/>
          </a:solidFill>
          <a:ln xmlns:a="http://schemas.openxmlformats.org/drawingml/2006/main" w="9525">
            <a:solidFill>
              <a:srgbClr val="EAF3EE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1CA8F52-99EC-464E-B3B9-3C74986127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8050" y="4019550"/>
            <a:ext cx="2257425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2424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3D8061"/>
                </a:solidFill>
              </a:defRPr>
            </a:pPr>
            <a:r>
              <a:rPr sz="1650" b="1">
                <a:solidFill>
                  <a:srgbClr val="3D8061"/>
                </a:solidFill>
              </a:rPr>
              <a:t>+15.7%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03517D2-AD69-43E0-832F-AF15D74618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8050" y="4391025"/>
            <a:ext cx="2257425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17233A"/>
                </a:solidFill>
              </a:defRPr>
            </a:pPr>
            <a:r>
              <a:rPr sz="863">
                <a:solidFill>
                  <a:srgbClr val="17233A"/>
                </a:solidFill>
              </a:rPr>
              <a:t>电子设备行业增加值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0AF0362C-43ED-403A-934A-0F27F70E6A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933950"/>
            <a:ext cx="50863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38" b="1">
                <a:solidFill>
                  <a:srgbClr val="3D8061"/>
                </a:solidFill>
              </a:defRPr>
            </a:pPr>
            <a:r>
              <a:rPr sz="938" b="1">
                <a:solidFill>
                  <a:srgbClr val="3D8061"/>
                </a:solidFill>
              </a:rPr>
              <a:t>供给与出口数量有韧性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58CDEBC-9AB1-41E5-B446-9F7E52D65C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2C4F0C25-E1C8-43E3-8A8A-A96B8EFE87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较弱｜内需与资产负债表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D7465B2-7A64-43A2-BA3A-CF4F4259BF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国内需求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5CE7B560-36C8-453E-BDE8-560CCF4E91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1981200"/>
            <a:ext cx="2524125" cy="838200"/>
          </a:xfrm>
          <a:prstGeom xmlns:a="http://schemas.openxmlformats.org/drawingml/2006/main" prst="roundRect">
            <a:avLst>
              <a:gd name="adj" fmla="val 13636"/>
            </a:avLst>
          </a:prstGeom>
          <a:solidFill xmlns:a="http://schemas.openxmlformats.org/drawingml/2006/main">
            <a:srgbClr val="F7ECEA"/>
          </a:solidFill>
          <a:ln xmlns:a="http://schemas.openxmlformats.org/drawingml/2006/main" w="9525">
            <a:solidFill>
              <a:srgbClr val="F7ECEA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325E1FFB-795A-4CB3-8BDC-3786C3E6A6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2076450"/>
            <a:ext cx="2257425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2424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C9483B"/>
                </a:solidFill>
              </a:defRPr>
            </a:pPr>
            <a:r>
              <a:rPr sz="1650" b="1">
                <a:solidFill>
                  <a:srgbClr val="C9483B"/>
                </a:solidFill>
              </a:rPr>
              <a:t>−5.7%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52AC9270-53C2-4CA6-85B4-53723CA8C8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2447925"/>
            <a:ext cx="2257425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17233A"/>
                </a:solidFill>
              </a:defRPr>
            </a:pPr>
            <a:r>
              <a:rPr sz="863">
                <a:solidFill>
                  <a:srgbClr val="17233A"/>
                </a:solidFill>
              </a:rPr>
              <a:t>固定资产投资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518ECFBB-E265-41F8-95E4-DBE5A835B5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1981200"/>
            <a:ext cx="2524125" cy="838200"/>
          </a:xfrm>
          <a:prstGeom xmlns:a="http://schemas.openxmlformats.org/drawingml/2006/main" prst="roundRect">
            <a:avLst>
              <a:gd name="adj" fmla="val 13636"/>
            </a:avLst>
          </a:prstGeom>
          <a:solidFill xmlns:a="http://schemas.openxmlformats.org/drawingml/2006/main">
            <a:srgbClr val="F7ECEA"/>
          </a:solidFill>
          <a:ln xmlns:a="http://schemas.openxmlformats.org/drawingml/2006/main" w="9525">
            <a:solidFill>
              <a:srgbClr val="F7ECEA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55297E0-6667-4EFE-A709-260B45C32D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67800" y="2076450"/>
            <a:ext cx="2257425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2424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C9483B"/>
                </a:solidFill>
              </a:defRPr>
            </a:pPr>
            <a:r>
              <a:rPr sz="1650" b="1">
                <a:solidFill>
                  <a:srgbClr val="C9483B"/>
                </a:solidFill>
              </a:rPr>
              <a:t>−8.5%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FE3AFA16-27CC-40C4-9CBF-D0F397980F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67800" y="2447925"/>
            <a:ext cx="2257425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17233A"/>
                </a:solidFill>
              </a:defRPr>
            </a:pPr>
            <a:r>
              <a:rPr sz="863">
                <a:solidFill>
                  <a:srgbClr val="17233A"/>
                </a:solidFill>
              </a:rPr>
              <a:t>民间投资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E7751C7F-27FB-4DD8-9CA0-6165A628E7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2952750"/>
            <a:ext cx="2524125" cy="838200"/>
          </a:xfrm>
          <a:prstGeom xmlns:a="http://schemas.openxmlformats.org/drawingml/2006/main" prst="roundRect">
            <a:avLst>
              <a:gd name="adj" fmla="val 13636"/>
            </a:avLst>
          </a:prstGeom>
          <a:solidFill xmlns:a="http://schemas.openxmlformats.org/drawingml/2006/main">
            <a:srgbClr val="F1F4F7"/>
          </a:solidFill>
          <a:ln xmlns:a="http://schemas.openxmlformats.org/drawingml/2006/main" w="9525">
            <a:solidFill>
              <a:srgbClr val="F1F4F7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C03F2F75-FA71-4DFD-AA45-8BA34186DC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3048000"/>
            <a:ext cx="2257425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2424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C9483B"/>
                </a:solidFill>
              </a:defRPr>
            </a:pPr>
            <a:r>
              <a:rPr sz="1650" b="1">
                <a:solidFill>
                  <a:srgbClr val="C9483B"/>
                </a:solidFill>
              </a:rPr>
              <a:t>−18.0%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2A677D0E-BD0B-450E-93AA-7C125FED8A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3419475"/>
            <a:ext cx="2257425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17233A"/>
                </a:solidFill>
              </a:defRPr>
            </a:pPr>
            <a:r>
              <a:rPr sz="863">
                <a:solidFill>
                  <a:srgbClr val="17233A"/>
                </a:solidFill>
              </a:rPr>
              <a:t>房地产开发投资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95C35D5C-A671-43B8-9570-81A5C98340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2952750"/>
            <a:ext cx="2524125" cy="838200"/>
          </a:xfrm>
          <a:prstGeom xmlns:a="http://schemas.openxmlformats.org/drawingml/2006/main" prst="roundRect">
            <a:avLst>
              <a:gd name="adj" fmla="val 13636"/>
            </a:avLst>
          </a:prstGeom>
          <a:solidFill xmlns:a="http://schemas.openxmlformats.org/drawingml/2006/main">
            <a:srgbClr val="F1F4F7"/>
          </a:solidFill>
          <a:ln xmlns:a="http://schemas.openxmlformats.org/drawingml/2006/main" w="9525">
            <a:solidFill>
              <a:srgbClr val="F1F4F7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67B7D1DA-A313-48C2-89D2-4A242A2C5D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67800" y="3048000"/>
            <a:ext cx="2257425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2424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C9483B"/>
                </a:solidFill>
              </a:defRPr>
            </a:pPr>
            <a:r>
              <a:rPr sz="1650" b="1">
                <a:solidFill>
                  <a:srgbClr val="C9483B"/>
                </a:solidFill>
              </a:rPr>
              <a:t>−23.4%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C6F3DD44-9EAC-445C-B11B-B011F96DE1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67800" y="3419475"/>
            <a:ext cx="2257425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17233A"/>
                </a:solidFill>
              </a:defRPr>
            </a:pPr>
            <a:r>
              <a:rPr sz="863">
                <a:solidFill>
                  <a:srgbClr val="17233A"/>
                </a:solidFill>
              </a:rPr>
              <a:t>房屋新开工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266A0625-9D2B-4722-A143-CC2A599D58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3924300"/>
            <a:ext cx="2524125" cy="838200"/>
          </a:xfrm>
          <a:prstGeom xmlns:a="http://schemas.openxmlformats.org/drawingml/2006/main" prst="roundRect">
            <a:avLst>
              <a:gd name="adj" fmla="val 13636"/>
            </a:avLst>
          </a:prstGeom>
          <a:solidFill xmlns:a="http://schemas.openxmlformats.org/drawingml/2006/main">
            <a:srgbClr val="F7ECEA"/>
          </a:solidFill>
          <a:ln xmlns:a="http://schemas.openxmlformats.org/drawingml/2006/main" w="9525">
            <a:solidFill>
              <a:srgbClr val="F7ECEA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3E83891B-D547-409E-A043-8A5329A05A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4019550"/>
            <a:ext cx="2257425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2424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C9483B"/>
                </a:solidFill>
              </a:defRPr>
            </a:pPr>
            <a:r>
              <a:rPr sz="1650" b="1">
                <a:solidFill>
                  <a:srgbClr val="C9483B"/>
                </a:solidFill>
              </a:rPr>
              <a:t>+1.3%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43F52391-5A34-4B73-98D2-49A922F6F0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4391025"/>
            <a:ext cx="2257425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17233A"/>
                </a:solidFill>
              </a:defRPr>
            </a:pPr>
            <a:r>
              <a:rPr sz="863">
                <a:solidFill>
                  <a:srgbClr val="17233A"/>
                </a:solidFill>
              </a:rPr>
              <a:t>社会消费品零售累计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8B4CF37F-40E5-4B04-A206-DBEE2ADF75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3924300"/>
            <a:ext cx="2524125" cy="838200"/>
          </a:xfrm>
          <a:prstGeom xmlns:a="http://schemas.openxmlformats.org/drawingml/2006/main" prst="roundRect">
            <a:avLst>
              <a:gd name="adj" fmla="val 13636"/>
            </a:avLst>
          </a:prstGeom>
          <a:solidFill xmlns:a="http://schemas.openxmlformats.org/drawingml/2006/main">
            <a:srgbClr val="F7ECEA"/>
          </a:solidFill>
          <a:ln xmlns:a="http://schemas.openxmlformats.org/drawingml/2006/main" w="9525">
            <a:solidFill>
              <a:srgbClr val="F7ECEA"/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8D67D949-B979-4CBE-8658-70F3833F7F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67800" y="4019550"/>
            <a:ext cx="2257425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2424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C9483B"/>
                </a:solidFill>
              </a:defRPr>
            </a:pPr>
            <a:r>
              <a:rPr sz="1650" b="1">
                <a:solidFill>
                  <a:srgbClr val="C9483B"/>
                </a:solidFill>
              </a:rPr>
              <a:t>73.0%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07B576C6-3B37-443D-84EB-C4D6F0F6FB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67800" y="4391025"/>
            <a:ext cx="2257425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17233A"/>
                </a:solidFill>
              </a:defRPr>
            </a:pPr>
            <a:r>
              <a:rPr sz="863">
                <a:solidFill>
                  <a:srgbClr val="17233A"/>
                </a:solidFill>
              </a:rPr>
              <a:t>工业产能利用率｜偏低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D13322AB-15C8-4D5B-AE02-2E310D39D2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4933950"/>
            <a:ext cx="50863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38" b="1">
                <a:solidFill>
                  <a:srgbClr val="C9483B"/>
                </a:solidFill>
              </a:defRPr>
            </a:pPr>
            <a:r>
              <a:rPr sz="938" b="1">
                <a:solidFill>
                  <a:srgbClr val="C9483B"/>
                </a:solidFill>
              </a:rPr>
              <a:t>收入预期与资产负债表仍偏谨慎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E038A3D4-36C9-46D4-96B7-986675116C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DBD75CF3-8731-4E41-ACE2-4A135FF5C9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08D9072E-48E4-417C-A623-3691A61745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研判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1C98740E-C526-452C-B08E-0CC21F6427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[本次推断] 当前是“地产信用收缩周期”与“技术—出口—制造供给周期”并存；生产端景气尚未形成居民收入与私人资本开支闭环。</a:t>
            </a:r>
          </a:p>
        </p:txBody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FF98F4D7-5EA4-469C-8950-93261495CA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BECC1BE6-F324-4497-9DF7-C073747660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当前数据：国家统计局、海关总署；分析框架：高博AI资料库V4.0（V4-115、V4-119、V4-120、V4-121、V4-133；仅作方法参照）</a:t>
            </a:r>
          </a:p>
        </p:txBody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9FB2A549-EE28-4B61-A089-55AF4F4120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617370439"/>
      </p:ext>
    </p:extLst>
  </p:cSld>
</p:sld>
</file>

<file path=ppt/slides/slide30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ED95D97-A7CB-44B9-8F37-9FB20ACF11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CHINA ASSETS · PROPERTY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777A48E-85D8-4986-8BA0-2BA5E6362B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30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C9A844F-4AD8-4C57-8D04-CB119E7CCE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地产信用与股价仍在计入较高风险溢价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98B5944-DFE5-4F8A-B047-298DBE2D1B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P64、65、66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05AF13A-B941-44B6-860D-C8D0DFA9B3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6450" y="990600"/>
            <a:ext cx="1905000" cy="247650"/>
          </a:xfrm>
          <a:prstGeom xmlns:a="http://schemas.openxmlformats.org/drawingml/2006/main" prst="roundRect">
            <a:avLst>
              <a:gd name="adj" fmla="val 46154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4690848-5E55-44FA-88F7-EF8B93C101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82175" y="990600"/>
            <a:ext cx="17335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历史观察 · 截至4月16日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62FED05-1217-4D73-8091-EEF15FA5CD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D72A548-F5D2-420C-9CB1-A380F82C1B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6A22D22-BBE9-407C-B820-EA2009CCB1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19621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投资级和投机级中资美元债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855B2BA-4290-4233-A04A-6E784971CA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37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3ab5f0a4a6bb440d"/>
          </a:graphicData>
        </a:graphic>
      </p:graphicFrame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9F8DE1D-6F58-4EF3-A8DF-CA558AF4C5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33875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973BEB2-F8B0-4051-AD91-1A251ED30E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05325" y="1704975"/>
            <a:ext cx="19621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国有和民营地产港股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3003CBD-97BD-40CF-AC73-DE6DAD90D2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57975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41" name="Chart"/>
          <p:cNvGraphicFramePr/>
          <p:nvPr/>
        </p:nvGraphicFramePr>
        <p:xfrm>
          <a:off xmlns:a="http://schemas.openxmlformats.org/drawingml/2006/main" x="4448175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dc76baf0131a4533"/>
          </a:graphicData>
        </a:graphic>
      </p:graphicFrame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2BAC2EF-050C-4BBE-947E-B3EAC10A2A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8147E5B-3393-4EEE-94B6-4B4AD2F258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1704975"/>
            <a:ext cx="19621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优质和劣质民营地产港股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0D8AE88-F5A0-457B-ACC1-4CB09D6E88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45" name="Chart"/>
          <p:cNvGraphicFramePr/>
          <p:nvPr/>
        </p:nvGraphicFramePr>
        <p:xfrm>
          <a:off xmlns:a="http://schemas.openxmlformats.org/drawingml/2006/main" x="8191500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caa37a627c17410c"/>
          </a:graphicData>
        </a:graphic>
      </p:graphicFrame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D2E0C74-7D0B-458F-ACE9-54C36E88A2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7ECEA"/>
          </a:solidFill>
          <a:ln xmlns:a="http://schemas.openxmlformats.org/drawingml/2006/main" w="9525">
            <a:solidFill>
              <a:srgbClr val="F7ECEA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DB7B63A-907F-49B0-BEB2-A059C749AA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25A241B-515B-4F36-A64D-AA2281F3DE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9483B"/>
                </a:solidFill>
              </a:defRPr>
            </a:pPr>
            <a:r>
              <a:rPr sz="825" b="1">
                <a:solidFill>
                  <a:srgbClr val="C9483B"/>
                </a:solidFill>
              </a:rPr>
              <a:t>研判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59E018B-8303-4523-BCCC-C05EC8A311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中资美元债、国有/民营地产股与优劣民企仍显著分化；由于原稿只到4月，本页用于风险结构而非最新交易信号。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9CE7ECE-0641-4860-AE38-EAE9E1905B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F62BCFD-AFDB-44B8-9136-2C819EE492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资料来源：Wind（原数据截至2026年4月16日）；图表实际截止 2026年4月16日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EF0600D-A033-46F6-9B13-1D2BE13C55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1173376231"/>
      </p:ext>
    </p:extLst>
  </p:cSld>
</p:sld>
</file>

<file path=ppt/slides/slide31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51E4F43-15E8-4F6B-8434-8391203A94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CHINA ASSETS · COMMODITY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6CB8857-4720-48D0-8416-DA69F1E92F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31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892F5C4-C02D-4A26-803F-0603B726A9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商品总量企稳，但金属、能化与原油方向并不一致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A7E672E-FCE7-42DE-8E56-3103F8F22C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P67、68、69、75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297F572-AC21-4C41-ABE4-963AE82F53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966AD0B-67DB-4F63-A410-1D6F4F5A1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0985AF5-66E8-441F-AEFF-02F78ADA5C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南华工业品指数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BE3E63B-3248-4F1A-86E5-A0328CF26F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37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5162550" cy="14668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861dbe7b1cce441a"/>
          </a:graphicData>
        </a:graphic>
      </p:graphicFrame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78F08FF-44FF-4F40-91AC-7FD9567B0B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A7436AD-698E-46A5-B44A-2E89B64524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南华金属指数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FCA6915-7C95-4A3D-B030-1EBE0E22C6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41" name="Chart"/>
          <p:cNvGraphicFramePr/>
          <p:nvPr/>
        </p:nvGraphicFramePr>
        <p:xfrm>
          <a:off xmlns:a="http://schemas.openxmlformats.org/drawingml/2006/main" x="6324600" y="1981200"/>
          <a:ext xmlns:a="http://schemas.openxmlformats.org/drawingml/2006/main" cx="5162550" cy="14668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8ee697f8c6d243fd"/>
          </a:graphicData>
        </a:graphic>
      </p:graphicFrame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B5BDBBF-CBDD-4D3A-BF7A-242F598B8D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37147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A7CFB4E-8AB0-4ED4-8CAA-4CF6E625BF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8385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南华能化指数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622BEBE-BE92-48A6-89A6-CB4B18979E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38481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45" name="Chart"/>
          <p:cNvGraphicFramePr/>
          <p:nvPr/>
        </p:nvGraphicFramePr>
        <p:xfrm>
          <a:off xmlns:a="http://schemas.openxmlformats.org/drawingml/2006/main" x="704850" y="4114800"/>
          <a:ext xmlns:a="http://schemas.openxmlformats.org/drawingml/2006/main" cx="5162550" cy="14668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e0d1f2497d474643"/>
          </a:graphicData>
        </a:graphic>
      </p:graphicFrame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0FECF1C-9082-4EB0-89B2-98A10DE8AF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37147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3F85BD3-1768-4FC6-9340-E5DD88B685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38385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原油价格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7178DF1-3086-4D48-80C9-EFAEE2587A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38481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49" name="Chart"/>
          <p:cNvGraphicFramePr/>
          <p:nvPr/>
        </p:nvGraphicFramePr>
        <p:xfrm>
          <a:off xmlns:a="http://schemas.openxmlformats.org/drawingml/2006/main" x="6324600" y="4114800"/>
          <a:ext xmlns:a="http://schemas.openxmlformats.org/drawingml/2006/main" cx="5162550" cy="14668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7cac65abb93845ff"/>
          </a:graphicData>
        </a:graphic>
      </p:graphicFrame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28874D7-2759-4143-A297-9F450951BF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9525">
            <a:solidFill>
              <a:srgbClr val="EAF0F6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01E4E24-370F-4EF1-94F5-82FA50094E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7704045-6243-4DCE-850B-237BBC859E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286CA8"/>
                </a:solidFill>
              </a:defRPr>
            </a:pPr>
            <a:r>
              <a:rPr sz="825" b="1">
                <a:solidFill>
                  <a:srgbClr val="286CA8"/>
                </a:solidFill>
              </a:rPr>
              <a:t>研判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EB6BB15-4D97-470A-9100-B8056712BA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工业品、金属、能化与布油在7月并不同步；总量指数企稳不等于所有品种共同上行，应按供需链分别判断。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FB9DC86-6126-42F7-8735-1B8B44173F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363C97A-40B3-4E87-B89C-8118851842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资料来源：Wind；图表实际截止 2026-07-20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37309CD-07D2-4C0B-A464-2AF0DF6228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31</a:t>
            </a:r>
          </a:p>
        </p:txBody>
      </p:sp>
    </p:spTree>
    <p:extLst>
      <p:ext uri="{BB962C8B-B14F-4D97-AF65-F5344CB8AC3E}">
        <p14:creationId xmlns:p14="http://schemas.microsoft.com/office/powerpoint/2010/main" val="404630419"/>
      </p:ext>
    </p:extLst>
  </p:cSld>
</p:sld>
</file>

<file path=ppt/slides/slide32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358825D-5C35-4974-AC06-1E2BCFF2F2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CHINA ASSETS · COMMODITY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A180CD5-4034-4826-850B-93383D6108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32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8F2C560-1230-48EB-8C1D-766867439F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金属与建材强弱错位，地产链商品仍承压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DF79E5B-2CF7-4353-8A03-6C07ADA059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P70、71、72、73、74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4EAEECA-5C27-4202-8CB4-6A55440136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CE0411F-B0C6-476A-A1DE-ECABAD5E88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BA3AAE8-0F52-4689-92DB-835011FD73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铜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4BD8A9C-56B7-4137-8312-EA651D8472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37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5162550" cy="14668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fcb499ca8875430b"/>
          </a:graphicData>
        </a:graphic>
      </p:graphicFrame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F3CF910-9EE9-4980-A40F-4DD591815C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33C4E65-D4FA-46E5-86A9-C146030769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天然橡胶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1FDAC1F-A068-4C5F-A1AC-57E1566102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41" name="Chart"/>
          <p:cNvGraphicFramePr/>
          <p:nvPr/>
        </p:nvGraphicFramePr>
        <p:xfrm>
          <a:off xmlns:a="http://schemas.openxmlformats.org/drawingml/2006/main" x="6324600" y="1981200"/>
          <a:ext xmlns:a="http://schemas.openxmlformats.org/drawingml/2006/main" cx="5162550" cy="14668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f228cdd859d54627"/>
          </a:graphicData>
        </a:graphic>
      </p:graphicFrame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BC4343F-FFA9-4EE5-81D1-9F6A160045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37147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46D8468-535C-4937-A04C-9BEF762D78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8385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铁矿石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0C00426-CFC4-4853-B185-F16DBE2B76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38481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45" name="Chart"/>
          <p:cNvGraphicFramePr/>
          <p:nvPr/>
        </p:nvGraphicFramePr>
        <p:xfrm>
          <a:off xmlns:a="http://schemas.openxmlformats.org/drawingml/2006/main" x="704850" y="4114800"/>
          <a:ext xmlns:a="http://schemas.openxmlformats.org/drawingml/2006/main" cx="5162550" cy="14668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1664ddbf45594db6"/>
          </a:graphicData>
        </a:graphic>
      </p:graphicFrame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890E381-0CA8-4D09-9586-208EB78E0B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37147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E65EFF2-A9BC-47A3-A12B-94D6FB5C58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38385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螺纹钢与焦炭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F9DD025-FED6-4C84-A5F2-E585182145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38481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49" name="Chart"/>
          <p:cNvGraphicFramePr/>
          <p:nvPr/>
        </p:nvGraphicFramePr>
        <p:xfrm>
          <a:off xmlns:a="http://schemas.openxmlformats.org/drawingml/2006/main" x="6324600" y="4114800"/>
          <a:ext xmlns:a="http://schemas.openxmlformats.org/drawingml/2006/main" cx="5162550" cy="14668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97e6e6601c7447d7"/>
          </a:graphicData>
        </a:graphic>
      </p:graphicFrame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4C9C076-D2C7-406E-8A32-FF88257575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10DF1A8-83F0-4756-94DC-429FE94D11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AF4967F-77E5-48A8-905D-3FE832E272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研判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7EE9F47-7A0A-4964-AD6A-3D1DDB0EAB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铜与黑色链表现并不一致；原稿水泥页仅有截至Q1的静态图，新稿不复用该视觉，也不把它写成最新。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9CBC4F1-E78A-403A-9595-3C50CA9AA3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D7BBABF-CA05-4EEB-8DED-BDF68F2295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资料来源：Wind；Wind（原数据截至2026年3月31日）；图表实际截止 2026年3月31日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20EB04A-2ADA-4A16-8AF7-E5290F2462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32</a:t>
            </a:r>
          </a:p>
        </p:txBody>
      </p:sp>
    </p:spTree>
    <p:extLst>
      <p:ext uri="{BB962C8B-B14F-4D97-AF65-F5344CB8AC3E}">
        <p14:creationId xmlns:p14="http://schemas.microsoft.com/office/powerpoint/2010/main" val="274889114"/>
      </p:ext>
    </p:extLst>
  </p:cSld>
</p:sld>
</file>

<file path=ppt/slides/slide33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FC006A4-57BD-4794-9C09-68ACED6B38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CHINA ASSETS · RATES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C135E8B-6E8D-4BDB-99A8-F7578CE188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33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A93C95E-4671-4783-81B9-335B8C2857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资金利率保持低位，短端融资环境宽松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DB29287-EB3E-4DC7-96C4-8DB92A58D1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P76、77、78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80686B6-BC48-4DD9-92E7-B9637085C4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6450" y="990600"/>
            <a:ext cx="1905000" cy="247650"/>
          </a:xfrm>
          <a:prstGeom xmlns:a="http://schemas.openxmlformats.org/drawingml/2006/main" prst="roundRect">
            <a:avLst>
              <a:gd name="adj" fmla="val 46154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C7D5023-AA8E-403F-B444-384D328080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82175" y="990600"/>
            <a:ext cx="17335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债券序列截至4月16日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625C1EB-88DB-4ECF-99B9-18E39CBEFF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DC4F0F7-F04E-4BC9-80E9-45AA92CC24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1B21ABC-0AF5-4E90-800E-4205341923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19621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DR001和DR007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94B363C-6CA0-4D7A-922F-01CEE38AE5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37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b0efaac8b0894a5a"/>
          </a:graphicData>
        </a:graphic>
      </p:graphicFrame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BA11AED-9308-4BF7-BE09-D6AC7DD2E1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33875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2D21554-874D-405B-AE89-76A7222076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05325" y="1704975"/>
            <a:ext cx="19621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1年期国债和国开债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D37852A-06E4-4DA9-A520-8A3A0A6EFD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57975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41" name="Chart"/>
          <p:cNvGraphicFramePr/>
          <p:nvPr/>
        </p:nvGraphicFramePr>
        <p:xfrm>
          <a:off xmlns:a="http://schemas.openxmlformats.org/drawingml/2006/main" x="4448175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2cde14c3cb764bd5"/>
          </a:graphicData>
        </a:graphic>
      </p:graphicFrame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ACDC200-AA5E-4983-8E2F-06EEEBBD09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36FD310-1BB8-460A-BFE4-CA2C708866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1704975"/>
            <a:ext cx="19621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1年银行同业存单到期收益率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D750E36-5660-48E5-9170-2B2550FE8B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45" name="Chart"/>
          <p:cNvGraphicFramePr/>
          <p:nvPr/>
        </p:nvGraphicFramePr>
        <p:xfrm>
          <a:off xmlns:a="http://schemas.openxmlformats.org/drawingml/2006/main" x="8191500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5670c3a9c4874f64"/>
          </a:graphicData>
        </a:graphic>
      </p:graphicFrame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883047F-CAC0-44E5-9446-A4314E76E0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9525">
            <a:solidFill>
              <a:srgbClr val="EAF0F6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EF88ED1-246C-44AF-8662-9625D5645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6BF3AB0-74F5-41AD-A398-898B614B32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286CA8"/>
                </a:solidFill>
              </a:defRPr>
            </a:pPr>
            <a:r>
              <a:rPr sz="825" b="1">
                <a:solidFill>
                  <a:srgbClr val="286CA8"/>
                </a:solidFill>
              </a:rPr>
              <a:t>研判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390B9C2-F302-4A00-B5D6-12C219DBAF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DR007约1.44%，银行间资金面宽松；1年国债、国开债与存单原稿仅到4月，因此仅作为短端历史参照。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26389A9-7960-4DF2-909A-AC1D38E6EE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B4FC974-8CE1-466B-9EE7-8858EC32EA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资料来源：Wind；Wind（原数据截至2026年4月16日）；图表实际截止 2026年4月16日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DD20ECB-13C7-4043-9808-B5DCCD90C3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33</a:t>
            </a:r>
          </a:p>
        </p:txBody>
      </p:sp>
    </p:spTree>
    <p:extLst>
      <p:ext uri="{BB962C8B-B14F-4D97-AF65-F5344CB8AC3E}">
        <p14:creationId xmlns:p14="http://schemas.microsoft.com/office/powerpoint/2010/main" val="437569316"/>
      </p:ext>
    </p:extLst>
  </p:cSld>
</p:sld>
</file>

<file path=ppt/slides/slide34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131EF78-C77E-4F17-A6A9-08D5010CDB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CHINA ASSETS · RATES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7A52509-82F3-40CA-98CD-ED080E216E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34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FA55AFB-FD6D-4DEC-9678-F70B5ACE8F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长端利率低位震荡，期限利差仍窄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5FA1810-5C64-4078-BD8D-5AF8D7A5E8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P79、80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4F1E7DB-20D9-480E-928A-AC2B64E051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6450" y="990600"/>
            <a:ext cx="1905000" cy="247650"/>
          </a:xfrm>
          <a:prstGeom xmlns:a="http://schemas.openxmlformats.org/drawingml/2006/main" prst="roundRect">
            <a:avLst>
              <a:gd name="adj" fmla="val 46154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82D6162-6E5B-4561-8D27-6AF07282A9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82175" y="990600"/>
            <a:ext cx="17335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历史观察 · 截至4月16日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2B637BC-6C46-4C70-93F6-5EFE28CA68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F7EC0AE-02B0-4471-9860-32ED983970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0E0E387-E18D-4065-91D9-F1AA288854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10年期国债和国开债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E795F9D-C931-40E9-B863-247DF30444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33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51625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986ec7c12aa44302"/>
          </a:graphicData>
        </a:graphic>
      </p:graphicFrame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C614DF8-B135-42AC-9821-B68127EFE1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F8B6074-BBA5-4144-92D9-66595EA82A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1年和10年期国债利差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A403752-1BF5-4570-8BBA-B7033FBFF9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37" name="Chart"/>
          <p:cNvGraphicFramePr/>
          <p:nvPr/>
        </p:nvGraphicFramePr>
        <p:xfrm>
          <a:off xmlns:a="http://schemas.openxmlformats.org/drawingml/2006/main" x="6324600" y="1981200"/>
          <a:ext xmlns:a="http://schemas.openxmlformats.org/drawingml/2006/main" cx="51625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19996ffe615e407c"/>
          </a:graphicData>
        </a:graphic>
      </p:graphicFrame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1BC8E2A-6305-4795-86EC-9D9DD53560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9525">
            <a:solidFill>
              <a:srgbClr val="EAF0F6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137348C-82CE-44E4-A707-014E84D024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6C325F9-FBCE-4769-B47E-FBE158E78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286CA8"/>
                </a:solidFill>
              </a:defRPr>
            </a:pPr>
            <a:r>
              <a:rPr sz="825" b="1">
                <a:solidFill>
                  <a:srgbClr val="286CA8"/>
                </a:solidFill>
              </a:rPr>
              <a:t>研判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B144D69-4214-4DC3-8292-DC3BBC9BFC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原稿4月的10年国债约1.78%、1—10年期限利差约0.62个百分点；低长端与窄曲线仍反映增长与通胀预期偏弱。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706F4E0-8E9C-4F51-A0DF-EC2C917DB8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2E31363-FFE4-4544-882A-263CC995AC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资料来源：Wind（原数据截至2026年4月16日）；图表实际截止 2026年4月16日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1409519-EC56-4780-874B-1DF56C4FEC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34</a:t>
            </a:r>
          </a:p>
        </p:txBody>
      </p:sp>
    </p:spTree>
    <p:extLst>
      <p:ext uri="{BB962C8B-B14F-4D97-AF65-F5344CB8AC3E}">
        <p14:creationId xmlns:p14="http://schemas.microsoft.com/office/powerpoint/2010/main" val="2027602660"/>
      </p:ext>
    </p:extLst>
  </p:cSld>
</p:sld>
</file>

<file path=ppt/slides/slide35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4EDF538-0184-4600-9EDD-8A2BE30E0B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CHINA ASSETS · CREDIT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FE15DDD-6B22-469D-8D3F-52185012F7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35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424E2EE-3598-49C3-AC6C-548E505FD3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信用债收益率下行，但评级利差仍体现层级风险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8BF0A21-278F-48F0-BF69-9415DE48C9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P81、82、83、84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080EF73-E84E-401B-AB0C-5DFD82E231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6450" y="990600"/>
            <a:ext cx="1905000" cy="247650"/>
          </a:xfrm>
          <a:prstGeom xmlns:a="http://schemas.openxmlformats.org/drawingml/2006/main" prst="roundRect">
            <a:avLst>
              <a:gd name="adj" fmla="val 46154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1CBC5C0-E381-471F-BCB6-76A0C4FB1F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82175" y="990600"/>
            <a:ext cx="17335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历史观察 · 截至4月16日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FE23B9B-AF3C-459A-8BF4-119EACF5F3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82C2AF5-874C-4957-8048-ABF5144924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E2727BD-ACBE-4FB7-8EE6-A9B5E6C229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不同评级信用债利率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7A9DF46-A9A9-403B-89BD-55A88A23F7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41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5162550" cy="14668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b2dc8633fced4b53"/>
          </a:graphicData>
        </a:graphic>
      </p:graphicFrame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0556E4B-A3B8-4FDE-A7BC-8FF7F94C8C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B6E5846-6B36-4240-9CD8-073D9BD52B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不同评级信用债利差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F0EA7D8-DB29-462E-ADE1-F9284AD76C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45" name="Chart"/>
          <p:cNvGraphicFramePr/>
          <p:nvPr/>
        </p:nvGraphicFramePr>
        <p:xfrm>
          <a:off xmlns:a="http://schemas.openxmlformats.org/drawingml/2006/main" x="6324600" y="1981200"/>
          <a:ext xmlns:a="http://schemas.openxmlformats.org/drawingml/2006/main" cx="5162550" cy="14668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32c84629a2e14f90"/>
          </a:graphicData>
        </a:graphic>
      </p:graphicFrame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7509DF1-D6B6-4F7A-8CE0-47C9DA3BC6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37147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021736A-8748-43B0-8C70-547EC6A3A3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8385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不同评级信用债利率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243B845-FDB5-49BB-9DB7-C595498172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38481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49" name="Chart"/>
          <p:cNvGraphicFramePr/>
          <p:nvPr/>
        </p:nvGraphicFramePr>
        <p:xfrm>
          <a:off xmlns:a="http://schemas.openxmlformats.org/drawingml/2006/main" x="704850" y="4114800"/>
          <a:ext xmlns:a="http://schemas.openxmlformats.org/drawingml/2006/main" cx="5162550" cy="14668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c31b4ec4bb904c8a"/>
          </a:graphicData>
        </a:graphic>
      </p:graphicFrame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4D9F21D-EF61-4923-AAF8-2A879DD5EC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37147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F4BA486-2C87-43F4-99A2-E67EA54A29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38385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不同评级信用债利差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FEEE2A7-73D5-40C0-BEA9-BD9C454262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38481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53" name="Chart"/>
          <p:cNvGraphicFramePr/>
          <p:nvPr/>
        </p:nvGraphicFramePr>
        <p:xfrm>
          <a:off xmlns:a="http://schemas.openxmlformats.org/drawingml/2006/main" x="6324600" y="4114800"/>
          <a:ext xmlns:a="http://schemas.openxmlformats.org/drawingml/2006/main" cx="5162550" cy="14668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156752ab96254935"/>
          </a:graphicData>
        </a:graphic>
      </p:graphicFrame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0569CFB-ADEE-4059-AF51-B63BCB4C4A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8C18B44-C5D7-4CA8-8D1B-07E773D543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493A19F-0B9D-40DD-8C48-ED9E245D31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研判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4152A62-6D01-4B7D-94BC-D4DCE7276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高评级信用利差较窄，而A+仍显著偏高；低利率环境压低无风险收益，但并未消除低评级风险补偿。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4BB05FB-744D-4A5F-B20D-B78192D656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0B46BFB-7014-4271-BED8-3ECBBAEDB3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资料来源：Wind（原数据截至2026年4月16日）；图表实际截止 2026年4月16日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4023F89B-272F-4596-BBC8-7103CE637F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35</a:t>
            </a:r>
          </a:p>
        </p:txBody>
      </p:sp>
    </p:spTree>
    <p:extLst>
      <p:ext uri="{BB962C8B-B14F-4D97-AF65-F5344CB8AC3E}">
        <p14:creationId xmlns:p14="http://schemas.microsoft.com/office/powerpoint/2010/main" val="1020840635"/>
      </p:ext>
    </p:extLst>
  </p:cSld>
</p:sld>
</file>

<file path=ppt/slides/slide36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795C0F5-02E4-440F-99FD-9109EFA80D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CHINA ASSETS · EQUITY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B0F2512-9EA6-4AA0-B180-CA70243360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36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7B0BCD7-30C6-43F8-9A64-9FB70919C8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A股宽基偏弱，成长相对占优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60E1F84-F519-412D-B15A-D126D771FD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P85、86、87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5F18E76-6208-46D8-AC5F-C580474A28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9CCA801-AA45-4B29-890B-B6766138C3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4175CDB-4B54-4F2A-AE87-627A27F6B3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主要A股指数（年初=100）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7AF69E8-243C-4A89-9BC5-69613A9DFD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29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51625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21263fb0e7584f89"/>
          </a:graphicData>
        </a:graphic>
      </p:graphicFrame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16EF686-4922-496E-A4F7-772032B19F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FA2253C-F194-45C6-A6BB-4635919B81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风格指数（原稿截至4月）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CE59328-CF2E-474B-BD72-2061851138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33" name="Chart"/>
          <p:cNvGraphicFramePr/>
          <p:nvPr/>
        </p:nvGraphicFramePr>
        <p:xfrm>
          <a:off xmlns:a="http://schemas.openxmlformats.org/drawingml/2006/main" x="6324600" y="1981200"/>
          <a:ext xmlns:a="http://schemas.openxmlformats.org/drawingml/2006/main" cx="51625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bfc9f2833a394f47"/>
          </a:graphicData>
        </a:graphic>
      </p:graphicFrame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A63E55E-3F4B-46C8-AB53-798A33159E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9525">
            <a:solidFill>
              <a:srgbClr val="EAF0F6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4010084-02D4-4F20-ADE1-E08E6A1E3C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E99D3EF-28BC-4E45-8AFF-C2E22D4EF1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286CA8"/>
                </a:solidFill>
              </a:defRPr>
            </a:pPr>
            <a:r>
              <a:rPr sz="825" b="1">
                <a:solidFill>
                  <a:srgbClr val="286CA8"/>
                </a:solidFill>
              </a:rPr>
              <a:t>研判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C02165B-50DA-48E0-BC9B-228EA25E39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7月20日创业板约104.5，沪深300约97.5、上证约94.4；宽基偏弱，但成长风格相对占优。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1151FC4-E604-4909-A4EE-6F0A4368CF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4FD1CE0-64A6-4B8A-BE07-06209FE6AA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资料来源：Wind；Wind（原数据截至2026年4月16日）；图表实际截止 2026年4月16日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425EA8E-24AB-4999-8042-2CB6906CA2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36</a:t>
            </a:r>
          </a:p>
        </p:txBody>
      </p:sp>
    </p:spTree>
    <p:extLst>
      <p:ext uri="{BB962C8B-B14F-4D97-AF65-F5344CB8AC3E}">
        <p14:creationId xmlns:p14="http://schemas.microsoft.com/office/powerpoint/2010/main" val="524927414"/>
      </p:ext>
    </p:extLst>
  </p:cSld>
</p:sld>
</file>

<file path=ppt/slides/slide37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17" name="">
            <a:extLst xmlns:a="http://schemas.openxmlformats.org/drawingml/2006/main">
              <a:ext uri="{FF2B5EF4-FFF2-40B4-BE49-F238E27FC236}">
                <a16:creationId xmlns:a16="http://schemas.microsoft.com/office/drawing/2014/main" id="{F7042CA9-B325-42F2-8C24-735F9C6ED2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CHINA ASSETS · EQUITY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D1CB134-8848-4704-9E7B-312FE55A48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37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2B90863-4068-48C1-8607-DB51CBC4BC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行业收益高度分化，指数表现不能代表全市场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CB9CBE1-789A-4F9A-9B67-9C1C2A4EC7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申万行业年初以来表现；原稿数据实际截至2026年4月16日｜原底稿 P88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43FBD9D-1FD3-4896-9826-47441DD1EF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6450" y="990600"/>
            <a:ext cx="1905000" cy="247650"/>
          </a:xfrm>
          <a:prstGeom xmlns:a="http://schemas.openxmlformats.org/drawingml/2006/main" prst="roundRect">
            <a:avLst>
              <a:gd name="adj" fmla="val 46154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F6F5FFB-CD60-4650-87EB-FEB0343D5F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82175" y="990600"/>
            <a:ext cx="17335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历史观察 · 截至4月16日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BB85C27-85EF-4C67-B3F6-8AF7A50183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6C98781-28BA-42BD-8650-7B3562C732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9E83335-C999-4C17-A8E2-56203DF4DF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50482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领先行业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06466D6-203E-4B8D-BE58-F8FD946500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2000250"/>
            <a:ext cx="9525" cy="3562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69DABFE-6121-4136-988C-46519E3129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998155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通信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36C724E-BE98-4E21-8EC7-4CDEA9E32E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2017205"/>
            <a:ext cx="2914650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3461E5F-8283-4BA6-BC03-CEB229D3A8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1998155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26.9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8252DB8-B14D-4C9D-A504-A7C869E275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23183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综合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5BF1743-7CDD-4F77-A7CD-2F113F50FD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2242233"/>
            <a:ext cx="2351223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D6D0177-8825-409D-9718-8DE2904FE4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2223183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21.7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0713B8F-60F7-4493-BE08-55C0ADFAB9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448211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建筑材料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A436A9A-A39B-4BD9-B345-BFEFB51626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2467261"/>
            <a:ext cx="1852807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AF32571-437F-43B9-85EB-741D52BBB9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2448211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17.1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B724D9A-9EF3-4E75-874C-515ACF8097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73239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煤炭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F2C6376-54DB-413F-BEB3-C80D5DDF31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2692289"/>
            <a:ext cx="1657775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C4EA0B6-7A1C-41B4-9FDE-62ADCDA936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2673239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15.3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102FF4B-BE49-485C-AB7C-3B72119D93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898267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电力设备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6B34E06-3A9A-4880-B59D-7BEFE4C3C1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2917317"/>
            <a:ext cx="1603599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14A4814-59E8-41F0-8B74-3B117ACE26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2898267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14.8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A223448-71CB-48D9-A5A2-E0B57BB394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123295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石油石化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85E86F1-37A3-4D57-8247-CE83F9CE27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3142345"/>
            <a:ext cx="1495248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D9DD1A0-FC2F-4976-9018-1B4DF0FCD0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3123295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13.8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AF41B61-576D-447C-B45D-8C3D8A9A1C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348323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有色金属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6B14853-FD3A-4F52-AF4A-5909D92731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3367373"/>
            <a:ext cx="1430237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B4AA0A43-2649-4B60-9F5C-FE9BFBC7D4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3348323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13.2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4FBE797-FB93-4EEA-AF0B-A81D3D2402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573351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电子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F0505F84-8090-4467-BEF6-274C715903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3592401"/>
            <a:ext cx="1386897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421E2D4C-AEED-4AEE-B3BB-C83C2C9C40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3573351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12.8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A103FAA-A703-46B0-93DC-13838F63C2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798379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基础化工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B3EA4135-45A8-41E4-889E-0C8156BEF9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3817429"/>
            <a:ext cx="1267710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7A17141E-4BE2-4CCE-B494-7279C74B30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3798379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11.7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F071D911-18EC-4C87-9175-04F6F05409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23408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环保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B39955CA-8B3D-4E51-9DBA-87D89A7CE9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4042458"/>
            <a:ext cx="1061843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77D36B07-7CDC-4867-98A9-C19BD52ED0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4023408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9.8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09FB67AD-10E8-45C2-AB12-BD85913FE6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248436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机械设备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9186CFB7-2472-4D57-8FDD-4AB8B26D94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4267486"/>
            <a:ext cx="845140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4EDB59A0-B775-48B9-8713-DB30681A07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4248436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7.8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62231575-BFDA-448F-8D91-A0EBAA9717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473464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公用事业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1E9015BA-18D6-408E-A2E2-F024987CBF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4492514"/>
            <a:ext cx="823470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9D71DE50-DC1D-45B7-AAC3-2F04ED6790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4473464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7.6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9DCDC874-21A2-4A2A-8CD3-411434ECCD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698492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建筑装饰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B55FB7AF-5A0D-4D35-8610-71BE2ABC09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4717542"/>
            <a:ext cx="758459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4F77CA92-2AAA-432E-95C6-E46EF2CE0C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4698492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7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2BD62061-50B6-47B3-B836-42BCF4E340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923520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钢铁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916A0D2E-997F-4937-BE3F-56A3ADAF4A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4942570"/>
            <a:ext cx="433405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EB799541-5A7E-4C02-8197-DFABE95C94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4923520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4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1007A0E8-0AD4-462E-9529-A2471AC80E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148548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医药生物</a:t>
            </a:r>
          </a:p>
        </p:txBody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F3A795EA-DF9E-4A0C-A2C9-8806804501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5167598"/>
            <a:ext cx="314219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9A1DA090-2951-4F5A-A183-014E67E9DF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5148548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2.9</a:t>
            </a:r>
          </a:p>
        </p:txBody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95587C09-E46A-4567-AC37-F702A5A963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373576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上证综合指数</a:t>
            </a:r>
          </a:p>
        </p:txBody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95AFA022-2C26-46AE-89CE-24D0971E5E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5392626"/>
            <a:ext cx="238373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0191D6F2-6A04-418B-994D-69C9040EFA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5373576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2.2</a:t>
            </a:r>
          </a:p>
        </p:txBody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73ABB0F6-D6A4-4056-8EFE-21DF602939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F12F7F3C-27C2-4BB3-8559-B0BE4877F3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50482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落后行业</a:t>
            </a:r>
          </a:p>
        </p:txBody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FE45DE2F-4BCA-44F1-9382-98428A987D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7866" y="2000250"/>
            <a:ext cx="9525" cy="3562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26365360-C7A3-4425-B321-CE4DCA73A1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1998155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轻工制造</a:t>
            </a:r>
          </a:p>
        </p:txBody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50E13897-6BD8-47A1-BA37-664646C65D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7866" y="2017205"/>
            <a:ext cx="266834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64" name="">
            <a:extLst xmlns:a="http://schemas.openxmlformats.org/drawingml/2006/main">
              <a:ext uri="{FF2B5EF4-FFF2-40B4-BE49-F238E27FC236}">
                <a16:creationId xmlns:a16="http://schemas.microsoft.com/office/drawing/2014/main" id="{FE6D71AE-3692-4671-804E-085A1C6D38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1998155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1.3</a:t>
            </a:r>
          </a:p>
        </p:txBody>
      </p:sp>
      <p:sp>
        <p:nvSpPr>
          <p:cNvPr id="65" name="">
            <a:extLst xmlns:a="http://schemas.openxmlformats.org/drawingml/2006/main">
              <a:ext uri="{FF2B5EF4-FFF2-40B4-BE49-F238E27FC236}">
                <a16:creationId xmlns:a16="http://schemas.microsoft.com/office/drawing/2014/main" id="{74F833B0-9C2E-43F2-82B8-3840D0E9AB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2223183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纺织服饰</a:t>
            </a:r>
          </a:p>
        </p:txBody>
      </p:sp>
      <p:sp>
        <p:nvSpPr>
          <p:cNvPr id="66" name="">
            <a:extLst xmlns:a="http://schemas.openxmlformats.org/drawingml/2006/main">
              <a:ext uri="{FF2B5EF4-FFF2-40B4-BE49-F238E27FC236}">
                <a16:creationId xmlns:a16="http://schemas.microsoft.com/office/drawing/2014/main" id="{BE6A14B3-1DC9-42F7-B716-2917EEEC5A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7866" y="2242233"/>
            <a:ext cx="143680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67" name="">
            <a:extLst xmlns:a="http://schemas.openxmlformats.org/drawingml/2006/main">
              <a:ext uri="{FF2B5EF4-FFF2-40B4-BE49-F238E27FC236}">
                <a16:creationId xmlns:a16="http://schemas.microsoft.com/office/drawing/2014/main" id="{C7DB7890-897D-4E07-B081-F9BC3AF372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2223183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0.7</a:t>
            </a:r>
          </a:p>
        </p:txBody>
      </p:sp>
      <p:sp>
        <p:nvSpPr>
          <p:cNvPr id="68" name="">
            <a:extLst xmlns:a="http://schemas.openxmlformats.org/drawingml/2006/main">
              <a:ext uri="{FF2B5EF4-FFF2-40B4-BE49-F238E27FC236}">
                <a16:creationId xmlns:a16="http://schemas.microsoft.com/office/drawing/2014/main" id="{E205C89C-9D89-473E-B6C4-9ED9065949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2448211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传媒</a:t>
            </a:r>
          </a:p>
        </p:txBody>
      </p:sp>
      <p:sp>
        <p:nvSpPr>
          <p:cNvPr id="69" name="">
            <a:extLst xmlns:a="http://schemas.openxmlformats.org/drawingml/2006/main">
              <a:ext uri="{FF2B5EF4-FFF2-40B4-BE49-F238E27FC236}">
                <a16:creationId xmlns:a16="http://schemas.microsoft.com/office/drawing/2014/main" id="{C3D7B81B-008A-4A69-912A-6231327F25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7866" y="2467261"/>
            <a:ext cx="41051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70" name="">
            <a:extLst xmlns:a="http://schemas.openxmlformats.org/drawingml/2006/main">
              <a:ext uri="{FF2B5EF4-FFF2-40B4-BE49-F238E27FC236}">
                <a16:creationId xmlns:a16="http://schemas.microsoft.com/office/drawing/2014/main" id="{02F36172-F1F2-4261-BFC4-F1F0FF8CFF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2448211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17233A"/>
                </a:solidFill>
              </a:defRPr>
            </a:pPr>
            <a:r>
              <a:rPr sz="735" b="1">
                <a:solidFill>
                  <a:srgbClr val="17233A"/>
                </a:solidFill>
              </a:rPr>
              <a:t>0.2</a:t>
            </a:r>
          </a:p>
        </p:txBody>
      </p:sp>
      <p:sp>
        <p:nvSpPr>
          <p:cNvPr id="71" name="">
            <a:extLst xmlns:a="http://schemas.openxmlformats.org/drawingml/2006/main">
              <a:ext uri="{FF2B5EF4-FFF2-40B4-BE49-F238E27FC236}">
                <a16:creationId xmlns:a16="http://schemas.microsoft.com/office/drawing/2014/main" id="{07601C33-4E33-42EF-8843-CB405A0309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2673239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社会服务</a:t>
            </a:r>
          </a:p>
        </p:txBody>
      </p:sp>
      <p:sp>
        <p:nvSpPr>
          <p:cNvPr id="72" name="">
            <a:extLst xmlns:a="http://schemas.openxmlformats.org/drawingml/2006/main">
              <a:ext uri="{FF2B5EF4-FFF2-40B4-BE49-F238E27FC236}">
                <a16:creationId xmlns:a16="http://schemas.microsoft.com/office/drawing/2014/main" id="{EF5BCCE4-7962-4C89-BFFE-42E693BB21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47340" y="2692289"/>
            <a:ext cx="20526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73" name="">
            <a:extLst xmlns:a="http://schemas.openxmlformats.org/drawingml/2006/main">
              <a:ext uri="{FF2B5EF4-FFF2-40B4-BE49-F238E27FC236}">
                <a16:creationId xmlns:a16="http://schemas.microsoft.com/office/drawing/2014/main" id="{E35B24F3-D204-4FDF-A61B-B751CCC925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2673239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-0.1</a:t>
            </a:r>
          </a:p>
        </p:txBody>
      </p:sp>
      <p:sp>
        <p:nvSpPr>
          <p:cNvPr id="74" name="">
            <a:extLst xmlns:a="http://schemas.openxmlformats.org/drawingml/2006/main">
              <a:ext uri="{FF2B5EF4-FFF2-40B4-BE49-F238E27FC236}">
                <a16:creationId xmlns:a16="http://schemas.microsoft.com/office/drawing/2014/main" id="{F18520D9-E2AB-41F3-8D46-0287FC0ED0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2898267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计算机</a:t>
            </a:r>
          </a:p>
        </p:txBody>
      </p:sp>
      <p:sp>
        <p:nvSpPr>
          <p:cNvPr id="75" name="">
            <a:extLst xmlns:a="http://schemas.openxmlformats.org/drawingml/2006/main">
              <a:ext uri="{FF2B5EF4-FFF2-40B4-BE49-F238E27FC236}">
                <a16:creationId xmlns:a16="http://schemas.microsoft.com/office/drawing/2014/main" id="{885303A3-22B4-4FD6-BD81-29A4885AA7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65237" y="2917317"/>
            <a:ext cx="102629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76" name="">
            <a:extLst xmlns:a="http://schemas.openxmlformats.org/drawingml/2006/main">
              <a:ext uri="{FF2B5EF4-FFF2-40B4-BE49-F238E27FC236}">
                <a16:creationId xmlns:a16="http://schemas.microsoft.com/office/drawing/2014/main" id="{6AC91CD6-883C-4B96-A58D-B28F759A0E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2898267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-0.5</a:t>
            </a:r>
          </a:p>
        </p:txBody>
      </p:sp>
      <p:sp>
        <p:nvSpPr>
          <p:cNvPr id="77" name="">
            <a:extLst xmlns:a="http://schemas.openxmlformats.org/drawingml/2006/main">
              <a:ext uri="{FF2B5EF4-FFF2-40B4-BE49-F238E27FC236}">
                <a16:creationId xmlns:a16="http://schemas.microsoft.com/office/drawing/2014/main" id="{5229CB6D-D1EE-45DA-903A-93893A4972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3123295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国防军工</a:t>
            </a:r>
          </a:p>
        </p:txBody>
      </p:sp>
      <p:sp>
        <p:nvSpPr>
          <p:cNvPr id="78" name="">
            <a:extLst xmlns:a="http://schemas.openxmlformats.org/drawingml/2006/main">
              <a:ext uri="{FF2B5EF4-FFF2-40B4-BE49-F238E27FC236}">
                <a16:creationId xmlns:a16="http://schemas.microsoft.com/office/drawing/2014/main" id="{47D70886-C5F1-4F72-8B59-EF366A428A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65237" y="3142345"/>
            <a:ext cx="102629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79" name="">
            <a:extLst xmlns:a="http://schemas.openxmlformats.org/drawingml/2006/main">
              <a:ext uri="{FF2B5EF4-FFF2-40B4-BE49-F238E27FC236}">
                <a16:creationId xmlns:a16="http://schemas.microsoft.com/office/drawing/2014/main" id="{4E91A362-4719-4C81-8A67-60D27B7F06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3123295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-0.5</a:t>
            </a:r>
          </a:p>
        </p:txBody>
      </p:sp>
      <p:sp>
        <p:nvSpPr>
          <p:cNvPr id="80" name="">
            <a:extLst xmlns:a="http://schemas.openxmlformats.org/drawingml/2006/main">
              <a:ext uri="{FF2B5EF4-FFF2-40B4-BE49-F238E27FC236}">
                <a16:creationId xmlns:a16="http://schemas.microsoft.com/office/drawing/2014/main" id="{D1FE2D72-94C0-4C87-903C-E6D1213D00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3348323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汽车</a:t>
            </a:r>
          </a:p>
        </p:txBody>
      </p:sp>
      <p:sp>
        <p:nvSpPr>
          <p:cNvPr id="81" name="">
            <a:extLst xmlns:a="http://schemas.openxmlformats.org/drawingml/2006/main">
              <a:ext uri="{FF2B5EF4-FFF2-40B4-BE49-F238E27FC236}">
                <a16:creationId xmlns:a16="http://schemas.microsoft.com/office/drawing/2014/main" id="{979843D8-E762-4367-AA53-B7FB355672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032" y="3367373"/>
            <a:ext cx="266834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82" name="">
            <a:extLst xmlns:a="http://schemas.openxmlformats.org/drawingml/2006/main">
              <a:ext uri="{FF2B5EF4-FFF2-40B4-BE49-F238E27FC236}">
                <a16:creationId xmlns:a16="http://schemas.microsoft.com/office/drawing/2014/main" id="{DCB341C5-C613-401C-9E27-A415CD2B19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3348323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-1.3</a:t>
            </a:r>
          </a:p>
        </p:txBody>
      </p:sp>
      <p:sp>
        <p:nvSpPr>
          <p:cNvPr id="83" name="">
            <a:extLst xmlns:a="http://schemas.openxmlformats.org/drawingml/2006/main">
              <a:ext uri="{FF2B5EF4-FFF2-40B4-BE49-F238E27FC236}">
                <a16:creationId xmlns:a16="http://schemas.microsoft.com/office/drawing/2014/main" id="{60C7DAEF-E8E8-4AD8-AB8F-32092FE5B8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3573351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交通运输</a:t>
            </a:r>
          </a:p>
        </p:txBody>
      </p:sp>
      <p:sp>
        <p:nvSpPr>
          <p:cNvPr id="84" name="">
            <a:extLst xmlns:a="http://schemas.openxmlformats.org/drawingml/2006/main">
              <a:ext uri="{FF2B5EF4-FFF2-40B4-BE49-F238E27FC236}">
                <a16:creationId xmlns:a16="http://schemas.microsoft.com/office/drawing/2014/main" id="{C9E64E84-2260-462E-9023-01256B6AF6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80506" y="3592401"/>
            <a:ext cx="287360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85" name="">
            <a:extLst xmlns:a="http://schemas.openxmlformats.org/drawingml/2006/main">
              <a:ext uri="{FF2B5EF4-FFF2-40B4-BE49-F238E27FC236}">
                <a16:creationId xmlns:a16="http://schemas.microsoft.com/office/drawing/2014/main" id="{E21172C3-FE2C-42C2-B6E8-D1E43E517D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3573351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-1.4</a:t>
            </a:r>
          </a:p>
        </p:txBody>
      </p:sp>
      <p:sp>
        <p:nvSpPr>
          <p:cNvPr id="86" name="">
            <a:extLst xmlns:a="http://schemas.openxmlformats.org/drawingml/2006/main">
              <a:ext uri="{FF2B5EF4-FFF2-40B4-BE49-F238E27FC236}">
                <a16:creationId xmlns:a16="http://schemas.microsoft.com/office/drawing/2014/main" id="{6315B331-6359-4DED-B6F2-D11300BE96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3798379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食品饮料</a:t>
            </a:r>
          </a:p>
        </p:txBody>
      </p:sp>
      <p:sp>
        <p:nvSpPr>
          <p:cNvPr id="87" name="">
            <a:extLst xmlns:a="http://schemas.openxmlformats.org/drawingml/2006/main">
              <a:ext uri="{FF2B5EF4-FFF2-40B4-BE49-F238E27FC236}">
                <a16:creationId xmlns:a16="http://schemas.microsoft.com/office/drawing/2014/main" id="{A407768E-1E31-4124-803A-316A290A4C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16300" y="3817429"/>
            <a:ext cx="451565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88" name="">
            <a:extLst xmlns:a="http://schemas.openxmlformats.org/drawingml/2006/main">
              <a:ext uri="{FF2B5EF4-FFF2-40B4-BE49-F238E27FC236}">
                <a16:creationId xmlns:a16="http://schemas.microsoft.com/office/drawing/2014/main" id="{EB50B787-B808-4280-82CE-631D3D89D9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3798379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-2.2</a:t>
            </a:r>
          </a:p>
        </p:txBody>
      </p:sp>
      <p:sp>
        <p:nvSpPr>
          <p:cNvPr id="89" name="">
            <a:extLst xmlns:a="http://schemas.openxmlformats.org/drawingml/2006/main">
              <a:ext uri="{FF2B5EF4-FFF2-40B4-BE49-F238E27FC236}">
                <a16:creationId xmlns:a16="http://schemas.microsoft.com/office/drawing/2014/main" id="{48BF1D57-BE98-4EC8-A2B8-C2C0206624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4023408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农林牧渔</a:t>
            </a:r>
          </a:p>
        </p:txBody>
      </p:sp>
      <p:sp>
        <p:nvSpPr>
          <p:cNvPr id="90" name="">
            <a:extLst xmlns:a="http://schemas.openxmlformats.org/drawingml/2006/main">
              <a:ext uri="{FF2B5EF4-FFF2-40B4-BE49-F238E27FC236}">
                <a16:creationId xmlns:a16="http://schemas.microsoft.com/office/drawing/2014/main" id="{AF66BA2D-F816-489F-ABEA-FF46777613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34198" y="4042458"/>
            <a:ext cx="533668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91" name="">
            <a:extLst xmlns:a="http://schemas.openxmlformats.org/drawingml/2006/main">
              <a:ext uri="{FF2B5EF4-FFF2-40B4-BE49-F238E27FC236}">
                <a16:creationId xmlns:a16="http://schemas.microsoft.com/office/drawing/2014/main" id="{1020A938-7943-439D-B9E5-2505927D08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4023408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-2.6</a:t>
            </a:r>
          </a:p>
        </p:txBody>
      </p:sp>
      <p:sp>
        <p:nvSpPr>
          <p:cNvPr id="92" name="">
            <a:extLst xmlns:a="http://schemas.openxmlformats.org/drawingml/2006/main">
              <a:ext uri="{FF2B5EF4-FFF2-40B4-BE49-F238E27FC236}">
                <a16:creationId xmlns:a16="http://schemas.microsoft.com/office/drawing/2014/main" id="{9E5A9B99-E868-4730-BDEB-88C8A302B8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4248436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银行</a:t>
            </a:r>
          </a:p>
        </p:txBody>
      </p:sp>
      <p:sp>
        <p:nvSpPr>
          <p:cNvPr id="93" name="">
            <a:extLst xmlns:a="http://schemas.openxmlformats.org/drawingml/2006/main">
              <a:ext uri="{FF2B5EF4-FFF2-40B4-BE49-F238E27FC236}">
                <a16:creationId xmlns:a16="http://schemas.microsoft.com/office/drawing/2014/main" id="{1B7F67EB-A7D8-44D7-9E35-C1225BD055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49466" y="4267486"/>
            <a:ext cx="718400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94" name="">
            <a:extLst xmlns:a="http://schemas.openxmlformats.org/drawingml/2006/main">
              <a:ext uri="{FF2B5EF4-FFF2-40B4-BE49-F238E27FC236}">
                <a16:creationId xmlns:a16="http://schemas.microsoft.com/office/drawing/2014/main" id="{CB34D08E-DE02-468D-8740-D2227719BA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4248436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-3.5</a:t>
            </a:r>
          </a:p>
        </p:txBody>
      </p:sp>
      <p:sp>
        <p:nvSpPr>
          <p:cNvPr id="95" name="">
            <a:extLst xmlns:a="http://schemas.openxmlformats.org/drawingml/2006/main">
              <a:ext uri="{FF2B5EF4-FFF2-40B4-BE49-F238E27FC236}">
                <a16:creationId xmlns:a16="http://schemas.microsoft.com/office/drawing/2014/main" id="{35B3AEFC-8DEC-4A6D-B673-F451F8E71C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4473464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家用电器</a:t>
            </a:r>
          </a:p>
        </p:txBody>
      </p:sp>
      <p:sp>
        <p:nvSpPr>
          <p:cNvPr id="96" name="">
            <a:extLst xmlns:a="http://schemas.openxmlformats.org/drawingml/2006/main">
              <a:ext uri="{FF2B5EF4-FFF2-40B4-BE49-F238E27FC236}">
                <a16:creationId xmlns:a16="http://schemas.microsoft.com/office/drawing/2014/main" id="{8778B919-A5A5-4FE0-BBCC-DE21413E08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23683" y="4492514"/>
            <a:ext cx="944182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97" name="">
            <a:extLst xmlns:a="http://schemas.openxmlformats.org/drawingml/2006/main">
              <a:ext uri="{FF2B5EF4-FFF2-40B4-BE49-F238E27FC236}">
                <a16:creationId xmlns:a16="http://schemas.microsoft.com/office/drawing/2014/main" id="{011D4B80-C77F-4EE7-BF5D-218A94474A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4473464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-4.6</a:t>
            </a:r>
          </a:p>
        </p:txBody>
      </p:sp>
      <p:sp>
        <p:nvSpPr>
          <p:cNvPr id="98" name="">
            <a:extLst xmlns:a="http://schemas.openxmlformats.org/drawingml/2006/main">
              <a:ext uri="{FF2B5EF4-FFF2-40B4-BE49-F238E27FC236}">
                <a16:creationId xmlns:a16="http://schemas.microsoft.com/office/drawing/2014/main" id="{E4218FF6-F87A-4D52-B05D-5E7EED1670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4698492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房地产</a:t>
            </a:r>
          </a:p>
        </p:txBody>
      </p:sp>
      <p:sp>
        <p:nvSpPr>
          <p:cNvPr id="99" name="">
            <a:extLst xmlns:a="http://schemas.openxmlformats.org/drawingml/2006/main">
              <a:ext uri="{FF2B5EF4-FFF2-40B4-BE49-F238E27FC236}">
                <a16:creationId xmlns:a16="http://schemas.microsoft.com/office/drawing/2014/main" id="{EF5B5DCE-2D6B-412F-BF6D-5B9882D091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00529" y="4717542"/>
            <a:ext cx="1067337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100" name="">
            <a:extLst xmlns:a="http://schemas.openxmlformats.org/drawingml/2006/main">
              <a:ext uri="{FF2B5EF4-FFF2-40B4-BE49-F238E27FC236}">
                <a16:creationId xmlns:a16="http://schemas.microsoft.com/office/drawing/2014/main" id="{E25D8753-59A1-4CAE-B6D7-B4661786B3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4698492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-5.2</a:t>
            </a:r>
          </a:p>
        </p:txBody>
      </p:sp>
      <p:sp>
        <p:nvSpPr>
          <p:cNvPr id="101" name="">
            <a:extLst xmlns:a="http://schemas.openxmlformats.org/drawingml/2006/main">
              <a:ext uri="{FF2B5EF4-FFF2-40B4-BE49-F238E27FC236}">
                <a16:creationId xmlns:a16="http://schemas.microsoft.com/office/drawing/2014/main" id="{2A82511B-9C94-42C6-8167-C9ED097E28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4923520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美容护理</a:t>
            </a:r>
          </a:p>
        </p:txBody>
      </p:sp>
      <p:sp>
        <p:nvSpPr>
          <p:cNvPr id="102" name="">
            <a:extLst xmlns:a="http://schemas.openxmlformats.org/drawingml/2006/main">
              <a:ext uri="{FF2B5EF4-FFF2-40B4-BE49-F238E27FC236}">
                <a16:creationId xmlns:a16="http://schemas.microsoft.com/office/drawing/2014/main" id="{D7EF82A7-2D69-44D7-8CFE-C27DA4C27E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43707" y="4942570"/>
            <a:ext cx="1724159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103" name="">
            <a:extLst xmlns:a="http://schemas.openxmlformats.org/drawingml/2006/main">
              <a:ext uri="{FF2B5EF4-FFF2-40B4-BE49-F238E27FC236}">
                <a16:creationId xmlns:a16="http://schemas.microsoft.com/office/drawing/2014/main" id="{66EDEB32-761C-4C8D-9C5A-50D845867F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4923520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-8.4</a:t>
            </a:r>
          </a:p>
        </p:txBody>
      </p:sp>
      <p:sp>
        <p:nvSpPr>
          <p:cNvPr id="104" name="">
            <a:extLst xmlns:a="http://schemas.openxmlformats.org/drawingml/2006/main">
              <a:ext uri="{FF2B5EF4-FFF2-40B4-BE49-F238E27FC236}">
                <a16:creationId xmlns:a16="http://schemas.microsoft.com/office/drawing/2014/main" id="{89659D72-EB7F-4062-B7A8-8416F2E1A8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5148548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非银金融</a:t>
            </a:r>
          </a:p>
        </p:txBody>
      </p:sp>
      <p:sp>
        <p:nvSpPr>
          <p:cNvPr id="105" name="">
            <a:extLst xmlns:a="http://schemas.openxmlformats.org/drawingml/2006/main">
              <a:ext uri="{FF2B5EF4-FFF2-40B4-BE49-F238E27FC236}">
                <a16:creationId xmlns:a16="http://schemas.microsoft.com/office/drawing/2014/main" id="{E5EFE750-E0A2-4688-82B2-5410C06BBB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48461" y="5167598"/>
            <a:ext cx="2319405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106" name="">
            <a:extLst xmlns:a="http://schemas.openxmlformats.org/drawingml/2006/main">
              <a:ext uri="{FF2B5EF4-FFF2-40B4-BE49-F238E27FC236}">
                <a16:creationId xmlns:a16="http://schemas.microsoft.com/office/drawing/2014/main" id="{E0FD3DC5-58DC-46B8-92CE-3EF3D11278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5148548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-11.3</a:t>
            </a:r>
          </a:p>
        </p:txBody>
      </p:sp>
      <p:sp>
        <p:nvSpPr>
          <p:cNvPr id="107" name="">
            <a:extLst xmlns:a="http://schemas.openxmlformats.org/drawingml/2006/main">
              <a:ext uri="{FF2B5EF4-FFF2-40B4-BE49-F238E27FC236}">
                <a16:creationId xmlns:a16="http://schemas.microsoft.com/office/drawing/2014/main" id="{BEFE15AD-6B68-48A3-B799-FDACEDE175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5373576"/>
            <a:ext cx="16002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616"/>
          </a:bodyPr>
          <a:lstStyle xmlns:a="http://schemas.openxmlformats.org/drawingml/2006/main"/>
          <a:p xmlns:a="http://schemas.openxmlformats.org/drawingml/2006/main">
            <a:pPr>
              <a:defRPr sz="728">
                <a:solidFill>
                  <a:srgbClr val="687486"/>
                </a:solidFill>
              </a:defRPr>
            </a:pPr>
            <a:r>
              <a:rPr sz="728">
                <a:solidFill>
                  <a:srgbClr val="687486"/>
                </a:solidFill>
              </a:rPr>
              <a:t>商贸零售</a:t>
            </a:r>
          </a:p>
        </p:txBody>
      </p:sp>
      <p:sp>
        <p:nvSpPr>
          <p:cNvPr id="108" name="">
            <a:extLst xmlns:a="http://schemas.openxmlformats.org/drawingml/2006/main">
              <a:ext uri="{FF2B5EF4-FFF2-40B4-BE49-F238E27FC236}">
                <a16:creationId xmlns:a16="http://schemas.microsoft.com/office/drawing/2014/main" id="{CC5D760D-8AE6-4D05-8F2A-90081C948B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5392626"/>
            <a:ext cx="2647816" cy="1305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109" name="">
            <a:extLst xmlns:a="http://schemas.openxmlformats.org/drawingml/2006/main">
              <a:ext uri="{FF2B5EF4-FFF2-40B4-BE49-F238E27FC236}">
                <a16:creationId xmlns:a16="http://schemas.microsoft.com/office/drawing/2014/main" id="{DB36865A-B74E-4560-A8E3-62ED68F9D9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91850" y="5373576"/>
            <a:ext cx="495300" cy="1620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3010"/>
          </a:bodyPr>
          <a:lstStyle xmlns:a="http://schemas.openxmlformats.org/drawingml/2006/main"/>
          <a:p xmlns:a="http://schemas.openxmlformats.org/drawingml/2006/main">
            <a:pPr>
              <a:defRPr sz="735" b="1">
                <a:solidFill>
                  <a:srgbClr val="C9483B"/>
                </a:solidFill>
              </a:defRPr>
            </a:pPr>
            <a:r>
              <a:rPr sz="735" b="1">
                <a:solidFill>
                  <a:srgbClr val="C9483B"/>
                </a:solidFill>
              </a:rPr>
              <a:t>-12.9</a:t>
            </a:r>
          </a:p>
        </p:txBody>
      </p:sp>
      <p:sp>
        <p:nvSpPr>
          <p:cNvPr id="110" name="">
            <a:extLst xmlns:a="http://schemas.openxmlformats.org/drawingml/2006/main">
              <a:ext uri="{FF2B5EF4-FFF2-40B4-BE49-F238E27FC236}">
                <a16:creationId xmlns:a16="http://schemas.microsoft.com/office/drawing/2014/main" id="{31035E96-954E-40C2-80C0-C275DC7219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111" name="">
            <a:extLst xmlns:a="http://schemas.openxmlformats.org/drawingml/2006/main">
              <a:ext uri="{FF2B5EF4-FFF2-40B4-BE49-F238E27FC236}">
                <a16:creationId xmlns:a16="http://schemas.microsoft.com/office/drawing/2014/main" id="{746C9916-9B31-4EDE-849C-135FB44147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112" name="">
            <a:extLst xmlns:a="http://schemas.openxmlformats.org/drawingml/2006/main">
              <a:ext uri="{FF2B5EF4-FFF2-40B4-BE49-F238E27FC236}">
                <a16:creationId xmlns:a16="http://schemas.microsoft.com/office/drawing/2014/main" id="{0ECC631B-B2CC-4828-8742-A287C2A5FB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研判</a:t>
            </a:r>
          </a:p>
        </p:txBody>
      </p:sp>
      <p:sp>
        <p:nvSpPr>
          <p:cNvPr id="113" name="">
            <a:extLst xmlns:a="http://schemas.openxmlformats.org/drawingml/2006/main">
              <a:ext uri="{FF2B5EF4-FFF2-40B4-BE49-F238E27FC236}">
                <a16:creationId xmlns:a16="http://schemas.microsoft.com/office/drawing/2014/main" id="{17D2F947-8762-49FC-B675-7A0FF9A21C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通信、综合与建筑材料领先，而商贸零售、非银金融与美容护理落后；行业扩散度远低于简单宽基指数给出的印象。</a:t>
            </a:r>
          </a:p>
        </p:txBody>
      </p:sp>
      <p:sp>
        <p:nvSpPr>
          <p:cNvPr id="114" name="">
            <a:extLst xmlns:a="http://schemas.openxmlformats.org/drawingml/2006/main">
              <a:ext uri="{FF2B5EF4-FFF2-40B4-BE49-F238E27FC236}">
                <a16:creationId xmlns:a16="http://schemas.microsoft.com/office/drawing/2014/main" id="{C5583EC5-A787-4A7A-8348-AF6EB90333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15" name="">
            <a:extLst xmlns:a="http://schemas.openxmlformats.org/drawingml/2006/main">
              <a:ext uri="{FF2B5EF4-FFF2-40B4-BE49-F238E27FC236}">
                <a16:creationId xmlns:a16="http://schemas.microsoft.com/office/drawing/2014/main" id="{59A78085-4AF8-4EE0-A932-55250783BC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资料来源：Wind；原稿静态行业表截至2026-04-16，未作为7月最新行情使用</a:t>
            </a:r>
          </a:p>
        </p:txBody>
      </p:sp>
      <p:sp>
        <p:nvSpPr>
          <p:cNvPr id="116" name="">
            <a:extLst xmlns:a="http://schemas.openxmlformats.org/drawingml/2006/main">
              <a:ext uri="{FF2B5EF4-FFF2-40B4-BE49-F238E27FC236}">
                <a16:creationId xmlns:a16="http://schemas.microsoft.com/office/drawing/2014/main" id="{FE8E8287-42DE-495A-A06F-A4F1E4BCD2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37</a:t>
            </a:r>
          </a:p>
        </p:txBody>
      </p:sp>
    </p:spTree>
    <p:extLst>
      <p:ext uri="{BB962C8B-B14F-4D97-AF65-F5344CB8AC3E}">
        <p14:creationId xmlns:p14="http://schemas.microsoft.com/office/powerpoint/2010/main" val="336152175"/>
      </p:ext>
    </p:extLst>
  </p:cSld>
</p:sld>
</file>

<file path=ppt/slides/slide38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DC59733-8B55-43E8-B230-27C7C128D9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CHINA ASSETS · FX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61DCEFA-B2B5-4791-8A1D-5A81354C44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38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3C65D4E-4FF0-4F2A-94E1-C5E2A1A478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人民币升值，离岸与在岸价差收敛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BB47035-48F7-48F3-B653-6234E593C9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P89、90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9CAB909-54A5-4688-8004-613102CE30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5A7CAF4-6778-423D-BBDD-71EF1EB984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4FC6061-521E-4058-A6F1-FD4D9EE1F6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人民币汇率和美元指数（年初=100）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B5C4A33-935E-48F4-83A2-2775503B84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29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51625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09bde9b8264348a3"/>
          </a:graphicData>
        </a:graphic>
      </p:graphicFrame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0B35A32-C7EF-47EE-9CFD-D38A8EEABE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0653462-1AF9-436B-B20D-504AC9406C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人民币离岸和在岸汇率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D430783-7D50-4A96-85FD-B466072D5C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33" name="Chart"/>
          <p:cNvGraphicFramePr/>
          <p:nvPr/>
        </p:nvGraphicFramePr>
        <p:xfrm>
          <a:off xmlns:a="http://schemas.openxmlformats.org/drawingml/2006/main" x="6324600" y="1981200"/>
          <a:ext xmlns:a="http://schemas.openxmlformats.org/drawingml/2006/main" cx="51625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520f6699484f4a6b"/>
          </a:graphicData>
        </a:graphic>
      </p:graphicFrame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1BEE484-D1AB-455B-B4AA-1D5C26C078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3EE"/>
          </a:solidFill>
          <a:ln xmlns:a="http://schemas.openxmlformats.org/drawingml/2006/main" w="9525">
            <a:solidFill>
              <a:srgbClr val="EAF3EE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FD9A284-446F-4F3A-9FEE-2CF1EC7AD1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061"/>
          </a:solidFill>
          <a:ln xmlns:a="http://schemas.openxmlformats.org/drawingml/2006/main" w="9525">
            <a:solidFill>
              <a:srgbClr val="3D8061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F7ACB2D-AA9C-45EA-A4CE-7F5F4E2760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3D8061"/>
                </a:solidFill>
              </a:defRPr>
            </a:pPr>
            <a:r>
              <a:rPr sz="825" b="1">
                <a:solidFill>
                  <a:srgbClr val="3D8061"/>
                </a:solidFill>
              </a:rPr>
              <a:t>研判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EF911C3-C311-4350-B73C-927C5091D2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离岸与在岸美元兑人民币约6.778与6.777，价差很小；人民币相对美元走强，但仍需结合CFETS篮子判断。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9BB8F86-3324-4E8E-BA76-4D97E4CB67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9451A61-48C6-4D25-98FE-5469B20A21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资料来源：Wind；图表实际截止 2026-07-17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4E47271-840D-4A46-9FCF-121E67B1C0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38</a:t>
            </a:r>
          </a:p>
        </p:txBody>
      </p:sp>
    </p:spTree>
    <p:extLst>
      <p:ext uri="{BB962C8B-B14F-4D97-AF65-F5344CB8AC3E}">
        <p14:creationId xmlns:p14="http://schemas.microsoft.com/office/powerpoint/2010/main" val="1791722178"/>
      </p:ext>
    </p:extLst>
  </p:cSld>
</p:sld>
</file>

<file path=ppt/slides/slide39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3911C2A-2F75-4321-94F2-2B56A87349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GLOBAL ASSETS · OVERVIEW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7C6A4E0-3351-40F3-833B-677AA0F63B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39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130A28B-76EA-4E5D-88C3-8621FA1E19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全球风险资产延续上涨，但地区分化显著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8228992-F856-4318-808F-2B234B85FF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P92、93、94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DE29283-91B3-4B39-9783-9FE5267D2F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6450" y="990600"/>
            <a:ext cx="1905000" cy="247650"/>
          </a:xfrm>
          <a:prstGeom xmlns:a="http://schemas.openxmlformats.org/drawingml/2006/main" prst="roundRect">
            <a:avLst>
              <a:gd name="adj" fmla="val 46154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9C2ED8B-FE08-411F-9846-F986713632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82175" y="990600"/>
            <a:ext cx="17335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海外总览5—6月有缺点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8A3B784-9E94-449C-B528-0BCCA5EDFA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06A5711-9551-4B53-9809-14936A729C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C3A8B7D-2637-4B3C-B9FD-8D2F9254BE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19621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MSCI全球指数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05156E9-EDF4-4778-888F-A46BC64B5C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36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f314229b22de4535"/>
          </a:graphicData>
        </a:graphic>
      </p:graphicFrame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ACC3818-FEEC-4CB6-A94E-9533A21DB6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33875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E36BA35-7C8C-4295-87A3-63D01E8228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05325" y="1704975"/>
            <a:ext cx="19621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MSCI发达和新兴市场（年初=100）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DADB905-2B88-4BE4-82A6-B86F0D6295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57975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40" name="Chart"/>
          <p:cNvGraphicFramePr/>
          <p:nvPr/>
        </p:nvGraphicFramePr>
        <p:xfrm>
          <a:off xmlns:a="http://schemas.openxmlformats.org/drawingml/2006/main" x="4448175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ce6d7892e0b045ec"/>
          </a:graphicData>
        </a:graphic>
      </p:graphicFrame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65E89C2-5D6C-4D64-9070-A61015E8B7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673D0A3-6BEC-4F52-A2B7-8AACFE80E1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1704975"/>
            <a:ext cx="31813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主要海外股指（2026年初=100）</a:t>
            </a:r>
          </a:p>
        </p:txBody>
      </p:sp>
      <p:graphicFrame>
        <p:nvGraphicFramePr>
          <p:cNvPr id="43" name="Chart"/>
          <p:cNvGraphicFramePr/>
          <p:nvPr/>
        </p:nvGraphicFramePr>
        <p:xfrm>
          <a:off xmlns:a="http://schemas.openxmlformats.org/drawingml/2006/main" x="8191500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d6a7e1f796d844d8"/>
          </a:graphicData>
        </a:graphic>
      </p:graphicFrame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AB6D5A7-EDDF-46AB-BBB2-BE0CED748A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3EE"/>
          </a:solidFill>
          <a:ln xmlns:a="http://schemas.openxmlformats.org/drawingml/2006/main" w="9525">
            <a:solidFill>
              <a:srgbClr val="EAF3EE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17CB5A2-765D-42C4-80AF-80222C57E8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061"/>
          </a:solidFill>
          <a:ln xmlns:a="http://schemas.openxmlformats.org/drawingml/2006/main" w="9525">
            <a:solidFill>
              <a:srgbClr val="3D8061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763ED22-E6CD-4C8A-BA8C-6B65205FB4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3D8061"/>
                </a:solidFill>
              </a:defRPr>
            </a:pPr>
            <a:r>
              <a:rPr sz="825" b="1">
                <a:solidFill>
                  <a:srgbClr val="3D8061"/>
                </a:solidFill>
              </a:rPr>
              <a:t>研判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E8C9B89-0014-46B8-809F-CC9F6C028F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MSCI新兴市场年初以来约115.3，高于发达市场109.1；日本与意大利领先，德国和英国相对温和。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14FC575-E09D-4640-9E60-D5926C61B7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CB842C7-D04F-429C-BFD7-0037846AB8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资料来源：Wind；Deutsche Börse、Wind；图表实际截止 2026-07-17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F0C422C-7F1B-481E-B2A1-17C13A8FDB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39</a:t>
            </a:r>
          </a:p>
        </p:txBody>
      </p:sp>
    </p:spTree>
    <p:extLst>
      <p:ext uri="{BB962C8B-B14F-4D97-AF65-F5344CB8AC3E}">
        <p14:creationId xmlns:p14="http://schemas.microsoft.com/office/powerpoint/2010/main" val="1319297632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DAB3629C-1AA5-4969-8884-CA4FF5D286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GAOBO FRAMEWORK · HYPOTHESES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2CFCEA4-87D9-4FD7-87F0-7307E8527A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04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A85B474-F26B-42FB-B85E-E417126F7A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三个竞争性假说：当前最符合“外贸托底＋资产负债表拖累”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C18B02C-1CF2-43BF-B661-9D61F58B9C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[文集框架] 用可相互排斥的预测识别冲击，而不是给单个数据贴标签｜[当前数据] 2026Q2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5F4339C-1B8F-4C21-B239-5E691D2E37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45ECEFA-1FA9-4EF2-BD0B-97A4ED4EC5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11010900" cy="2724150"/>
          </a:xfrm>
          <a:prstGeom xmlns:a="http://schemas.openxmlformats.org/drawingml/2006/main" prst="roundRect">
            <a:avLst>
              <a:gd name="adj" fmla="val 419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9808A06-C60B-4517-AEF3-14B3D5E1FF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676400"/>
            <a:ext cx="10782300" cy="361950"/>
          </a:xfrm>
          <a:prstGeom xmlns:a="http://schemas.openxmlformats.org/drawingml/2006/main" prst="roundRect">
            <a:avLst>
              <a:gd name="adj" fmla="val 31579"/>
            </a:avLst>
          </a:prstGeom>
          <a:solidFill xmlns:a="http://schemas.openxmlformats.org/drawingml/2006/main">
            <a:srgbClr val="163A63"/>
          </a:solidFill>
          <a:ln xmlns:a="http://schemas.openxmlformats.org/drawingml/2006/main" w="9525">
            <a:solidFill>
              <a:srgbClr val="163A63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140AE6E-2425-4C92-A55A-D96D25E3FF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762125"/>
            <a:ext cx="1714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623"/>
          </a:bodyPr>
          <a:lstStyle xmlns:a="http://schemas.openxmlformats.org/drawingml/2006/main"/>
          <a:p xmlns:a="http://schemas.openxmlformats.org/drawingml/2006/main">
            <a:pPr>
              <a:defRPr sz="938" b="1">
                <a:solidFill>
                  <a:srgbClr val="FFFFFF"/>
                </a:solidFill>
              </a:defRPr>
            </a:pPr>
            <a:r>
              <a:rPr sz="938" b="1">
                <a:solidFill>
                  <a:srgbClr val="FFFFFF"/>
                </a:solidFill>
              </a:rPr>
              <a:t>竞争假说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40E0F2D-36D0-4ABB-A09B-EC7CD5E452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1762125"/>
            <a:ext cx="27813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623"/>
          </a:bodyPr>
          <a:lstStyle xmlns:a="http://schemas.openxmlformats.org/drawingml/2006/main"/>
          <a:p xmlns:a="http://schemas.openxmlformats.org/drawingml/2006/main">
            <a:pPr>
              <a:defRPr sz="938" b="1">
                <a:solidFill>
                  <a:srgbClr val="FFFFFF"/>
                </a:solidFill>
              </a:defRPr>
            </a:pPr>
            <a:r>
              <a:rPr sz="938" b="1">
                <a:solidFill>
                  <a:srgbClr val="FFFFFF"/>
                </a:solidFill>
              </a:rPr>
              <a:t>若成立，应看到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1545E92-607C-4400-925B-6BC2116151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1762125"/>
            <a:ext cx="42481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623"/>
          </a:bodyPr>
          <a:lstStyle xmlns:a="http://schemas.openxmlformats.org/drawingml/2006/main"/>
          <a:p xmlns:a="http://schemas.openxmlformats.org/drawingml/2006/main">
            <a:pPr>
              <a:defRPr sz="938" b="1">
                <a:solidFill>
                  <a:srgbClr val="FFFFFF"/>
                </a:solidFill>
              </a:defRPr>
            </a:pPr>
            <a:r>
              <a:rPr sz="938" b="1">
                <a:solidFill>
                  <a:srgbClr val="FFFFFF"/>
                </a:solidFill>
              </a:rPr>
              <a:t>当前证据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0BB8E25-CF27-4FCE-8C7E-40254454FE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1762125"/>
            <a:ext cx="13144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623"/>
          </a:bodyPr>
          <a:lstStyle xmlns:a="http://schemas.openxmlformats.org/drawingml/2006/main"/>
          <a:p xmlns:a="http://schemas.openxmlformats.org/drawingml/2006/main">
            <a:pPr>
              <a:defRPr sz="938" b="1">
                <a:solidFill>
                  <a:srgbClr val="FFFFFF"/>
                </a:solidFill>
              </a:defRPr>
            </a:pPr>
            <a:r>
              <a:rPr sz="938" b="1">
                <a:solidFill>
                  <a:srgbClr val="FFFFFF"/>
                </a:solidFill>
              </a:rPr>
              <a:t>解释力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0339AD1-2626-4F20-839E-C8DCC275D6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143125"/>
            <a:ext cx="1714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38" b="1">
                <a:solidFill>
                  <a:srgbClr val="17233A"/>
                </a:solidFill>
              </a:defRPr>
            </a:pPr>
            <a:r>
              <a:rPr sz="938" b="1">
                <a:solidFill>
                  <a:srgbClr val="17233A"/>
                </a:solidFill>
              </a:rPr>
              <a:t>H1  广泛内需复苏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3D5E756-6801-4EA2-8876-E5E3D4F9A5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2143125"/>
            <a:ext cx="27813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07">
                <a:solidFill>
                  <a:srgbClr val="17233A"/>
                </a:solidFill>
              </a:defRPr>
            </a:pPr>
            <a:r>
              <a:rPr sz="907">
                <a:solidFill>
                  <a:srgbClr val="17233A"/>
                </a:solidFill>
              </a:rPr>
              <a:t>消费、投资、地产与私人信用同步改善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D8E2279-AB92-4115-90C5-C0B4BC726A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2143125"/>
            <a:ext cx="42481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07">
                <a:solidFill>
                  <a:srgbClr val="17233A"/>
                </a:solidFill>
              </a:defRPr>
            </a:pPr>
            <a:r>
              <a:rPr sz="907">
                <a:solidFill>
                  <a:srgbClr val="17233A"/>
                </a:solidFill>
              </a:rPr>
              <a:t>投资−5.7%、民间−8.5%、地产−18.0%、社零仅+1.3%，多数符号相反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BD814D1-54B3-4576-84F8-ACD3AE8E4D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2238375"/>
            <a:ext cx="1123950" cy="285750"/>
          </a:xfrm>
          <a:prstGeom xmlns:a="http://schemas.openxmlformats.org/drawingml/2006/main" prst="roundRect">
            <a:avLst>
              <a:gd name="adj" fmla="val 40000"/>
            </a:avLst>
          </a:prstGeom>
          <a:solidFill xmlns:a="http://schemas.openxmlformats.org/drawingml/2006/main">
            <a:srgbClr val="F7ECEA"/>
          </a:solidFill>
          <a:ln xmlns:a="http://schemas.openxmlformats.org/drawingml/2006/main" w="9525">
            <a:solidFill>
              <a:srgbClr val="F7ECEA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7A1105F-3A49-47B5-9C7E-0CEDB0FF8C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67925" y="2247900"/>
            <a:ext cx="9906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C9483B"/>
                </a:solidFill>
              </a:defRPr>
            </a:pPr>
            <a:r>
              <a:rPr sz="863" b="1">
                <a:solidFill>
                  <a:srgbClr val="C9483B"/>
                </a:solidFill>
              </a:rPr>
              <a:t>低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83EE0C1-EEC4-4A6F-97CB-6A18C69BD3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771775"/>
            <a:ext cx="107823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4F7"/>
          </a:solidFill>
          <a:ln xmlns:a="http://schemas.openxmlformats.org/drawingml/2006/main" w="9525">
            <a:solidFill>
              <a:srgbClr val="F1F4F7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D2E10BA-7F3C-4C4B-80C4-6E6A9C0873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847975"/>
            <a:ext cx="1714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38" b="1">
                <a:solidFill>
                  <a:srgbClr val="17233A"/>
                </a:solidFill>
              </a:defRPr>
            </a:pPr>
            <a:r>
              <a:rPr sz="938" b="1">
                <a:solidFill>
                  <a:srgbClr val="17233A"/>
                </a:solidFill>
              </a:rPr>
              <a:t>H2  外贸与供给托底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36D46F7-73A9-41E4-A931-9A92A590A7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2847975"/>
            <a:ext cx="27813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07">
                <a:solidFill>
                  <a:srgbClr val="17233A"/>
                </a:solidFill>
              </a:defRPr>
            </a:pPr>
            <a:r>
              <a:rPr sz="907">
                <a:solidFill>
                  <a:srgbClr val="17233A"/>
                </a:solidFill>
              </a:rPr>
              <a:t>出口、工业强于内需；行业与价格分化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69620F3-42A8-41FA-B922-E191FC1620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2847975"/>
            <a:ext cx="42481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07">
                <a:solidFill>
                  <a:srgbClr val="17233A"/>
                </a:solidFill>
              </a:defRPr>
            </a:pPr>
            <a:r>
              <a:rPr sz="907">
                <a:solidFill>
                  <a:srgbClr val="17233A"/>
                </a:solidFill>
              </a:rPr>
              <a:t>出口+13.4%、工业+5.3%，但产能利用率73.0%、终端消费偏弱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A88F25A-7D79-4F74-8AD4-DAA91BC9D3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2943225"/>
            <a:ext cx="1123950" cy="285750"/>
          </a:xfrm>
          <a:prstGeom xmlns:a="http://schemas.openxmlformats.org/drawingml/2006/main" prst="roundRect">
            <a:avLst>
              <a:gd name="adj" fmla="val 40000"/>
            </a:avLst>
          </a:prstGeom>
          <a:solidFill xmlns:a="http://schemas.openxmlformats.org/drawingml/2006/main">
            <a:srgbClr val="EAF3EE"/>
          </a:solidFill>
          <a:ln xmlns:a="http://schemas.openxmlformats.org/drawingml/2006/main" w="9525">
            <a:solidFill>
              <a:srgbClr val="EAF3EE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917CCC4-4F21-47D3-9871-DED79ADA8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67925" y="2952750"/>
            <a:ext cx="9906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3D8061"/>
                </a:solidFill>
              </a:defRPr>
            </a:pPr>
            <a:r>
              <a:rPr sz="863" b="1">
                <a:solidFill>
                  <a:srgbClr val="3D8061"/>
                </a:solidFill>
              </a:rPr>
              <a:t>高｜正向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7107490-578A-4E93-8D0F-260D50807E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552825"/>
            <a:ext cx="1714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38" b="1">
                <a:solidFill>
                  <a:srgbClr val="17233A"/>
                </a:solidFill>
              </a:defRPr>
            </a:pPr>
            <a:r>
              <a:rPr sz="938" b="1">
                <a:solidFill>
                  <a:srgbClr val="17233A"/>
                </a:solidFill>
              </a:rPr>
              <a:t>H3  资产负债表拖累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B61828C-F6F4-4F29-9341-D36138BA65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3552825"/>
            <a:ext cx="27813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07">
                <a:solidFill>
                  <a:srgbClr val="17233A"/>
                </a:solidFill>
              </a:defRPr>
            </a:pPr>
            <a:r>
              <a:rPr sz="907">
                <a:solidFill>
                  <a:srgbClr val="17233A"/>
                </a:solidFill>
              </a:rPr>
              <a:t>流动性领先贷款，地产与私人投资持续弱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3AADC4B-1A84-4253-B433-831737EF78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3552825"/>
            <a:ext cx="42481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07">
                <a:solidFill>
                  <a:srgbClr val="17233A"/>
                </a:solidFill>
              </a:defRPr>
            </a:pPr>
            <a:r>
              <a:rPr sz="907">
                <a:solidFill>
                  <a:srgbClr val="17233A"/>
                </a:solidFill>
              </a:rPr>
              <a:t>M2 8.0%高于贷款5.2%；地产、新开工与民间投资共同收缩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773299C-58FA-4DBE-B8BB-DF486DA203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3648075"/>
            <a:ext cx="1123950" cy="285750"/>
          </a:xfrm>
          <a:prstGeom xmlns:a="http://schemas.openxmlformats.org/drawingml/2006/main" prst="roundRect">
            <a:avLst>
              <a:gd name="adj" fmla="val 40000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BFD2571-A902-4934-A3E0-1034E22A56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67925" y="3657600"/>
            <a:ext cx="9906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C68B2C"/>
                </a:solidFill>
              </a:defRPr>
            </a:pPr>
            <a:r>
              <a:rPr sz="863" b="1">
                <a:solidFill>
                  <a:srgbClr val="C68B2C"/>
                </a:solidFill>
              </a:rPr>
              <a:t>高｜负向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A9BA189-761C-4E3A-92EE-4568E4EDDF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476750"/>
            <a:ext cx="3524250" cy="1200150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9525">
            <a:solidFill>
              <a:srgbClr val="EAF0F6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23D209B0-B543-43E7-8D31-E12577B7D5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610100"/>
            <a:ext cx="31813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111"/>
          </a:bodyPr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286CA8"/>
                </a:solidFill>
              </a:defRPr>
            </a:pPr>
            <a:r>
              <a:rPr sz="900" b="1">
                <a:solidFill>
                  <a:srgbClr val="286CA8"/>
                </a:solidFill>
              </a:rPr>
              <a:t>排他性证据 01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FB09E41-F08B-46F5-97A3-C8F7247DC1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905375"/>
            <a:ext cx="3181350" cy="628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93">
                <a:solidFill>
                  <a:srgbClr val="17233A"/>
                </a:solidFill>
              </a:defRPr>
            </a:pPr>
            <a:r>
              <a:rPr sz="893">
                <a:solidFill>
                  <a:srgbClr val="17233A"/>
                </a:solidFill>
              </a:rPr>
              <a:t>出口与工业较强，但私人投资、地产和社零偏弱；这排除了“广泛内需复苏”作为主解释。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323CCDB5-AE5F-41E3-8E42-B092B3FBD1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33875" y="4476750"/>
            <a:ext cx="3524250" cy="1200150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95A7DECF-A551-4BC8-AFF3-E20FA45943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05325" y="4610100"/>
            <a:ext cx="31813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111"/>
          </a:bodyPr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C68B2C"/>
                </a:solidFill>
              </a:defRPr>
            </a:pPr>
            <a:r>
              <a:rPr sz="900" b="1">
                <a:solidFill>
                  <a:srgbClr val="C68B2C"/>
                </a:solidFill>
              </a:rPr>
              <a:t>排他性证据 02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706A1DF-D813-4850-9613-970397F2E1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05325" y="4905375"/>
            <a:ext cx="3181350" cy="628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93">
                <a:solidFill>
                  <a:srgbClr val="17233A"/>
                </a:solidFill>
              </a:defRPr>
            </a:pPr>
            <a:r>
              <a:rPr sz="893">
                <a:solidFill>
                  <a:srgbClr val="17233A"/>
                </a:solidFill>
              </a:rPr>
              <a:t>货币供应同比8.0%、贷款余额仅5.2%，贷款—存款增速差约−3pct；约束不在流动性价格，而在信用需求。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7CEDEB50-25AB-428E-AAB2-C1C7C80A6B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476750"/>
            <a:ext cx="3524250" cy="1200150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EAF3EE"/>
          </a:solidFill>
          <a:ln xmlns:a="http://schemas.openxmlformats.org/drawingml/2006/main" w="9525">
            <a:solidFill>
              <a:srgbClr val="EAF3EE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7E258F0B-2C38-4C1B-9A72-4ED0A2B5DE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4610100"/>
            <a:ext cx="31813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111"/>
          </a:bodyPr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3D8061"/>
                </a:solidFill>
              </a:defRPr>
            </a:pPr>
            <a:r>
              <a:rPr sz="900" b="1">
                <a:solidFill>
                  <a:srgbClr val="3D8061"/>
                </a:solidFill>
              </a:rPr>
              <a:t>反证 / 边界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ECC6A8CA-0703-466D-85C4-0184DA0C23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4905375"/>
            <a:ext cx="3181350" cy="628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93">
                <a:solidFill>
                  <a:srgbClr val="17233A"/>
                </a:solidFill>
              </a:defRPr>
            </a:pPr>
            <a:r>
              <a:rPr sz="893">
                <a:solidFill>
                  <a:srgbClr val="17233A"/>
                </a:solidFill>
              </a:rPr>
              <a:t>名义GDP 5.89%高于实际GDP 4.3%，CPI与核心CPI约1.0%；通缩螺旋未深化，不能写成全面衰退。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85B6D535-28C6-4B7F-9A28-B8ECF59574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9525">
            <a:solidFill>
              <a:srgbClr val="EAF0F6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A2D5EC60-C800-4F3F-BDDD-72916C16D6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2CE03767-2343-498B-9097-F01B3E39DE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286CA8"/>
                </a:solidFill>
              </a:defRPr>
            </a:pPr>
            <a:r>
              <a:rPr sz="825" b="1">
                <a:solidFill>
                  <a:srgbClr val="286CA8"/>
                </a:solidFill>
              </a:rPr>
              <a:t>研判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61C29D8D-D8BB-4D76-8079-3D7365E1D8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[本次推断] H2解释总量韧性，H3解释内需缺口；两者叠加比“全面复苏”或“全面衰退”更符合当前的广谱证据。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1BFE92A7-66A5-4C63-BDE6-1505C5B399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5CE969E0-751D-4B59-BE40-6008D49B9A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当前数据：国家统计局、海关总署、中国人民银行；分析框架：高博AI资料库V4.0（V4-018、V4-037、V4-135、V4-150）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3D831482-5E9B-4492-B143-9B578F30F3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776516227"/>
      </p:ext>
    </p:extLst>
  </p:cSld>
</p:sld>
</file>

<file path=ppt/slides/slide40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E38B1FC-2F6B-4552-89E0-C594FFC727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GLOBAL ASSETS · US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181E386-972C-4201-82EC-18A234E22E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40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9D0029B-1550-4884-A02C-5BCE047545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美国股市韧性仍在，中概相对落后，波动率可控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8F66344-4089-49B5-9385-5E7EC334FD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P95、96、97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6FFE9B2-018A-4283-92E2-C4C4233FC9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709F8CD-B4A0-44AE-8971-8B8FD3A18C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A60A51C-07BA-4E93-8EB1-460B9F4A26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19621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道琼斯指数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9BC08D0-8B39-414D-8F28-31190AF6BB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33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e6cdf2941a844e37"/>
          </a:graphicData>
        </a:graphic>
      </p:graphicFrame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768E759-0292-4EC1-A51A-E6CF0CBCEA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33875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18EC320-E535-41B2-B596-C1CF4D31F3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05325" y="1704975"/>
            <a:ext cx="19621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中概股和纳指（年初=100）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CEE72AD-BABE-49F2-BE25-A422E44B57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57975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37" name="Chart"/>
          <p:cNvGraphicFramePr/>
          <p:nvPr/>
        </p:nvGraphicFramePr>
        <p:xfrm>
          <a:off xmlns:a="http://schemas.openxmlformats.org/drawingml/2006/main" x="4448175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594873f60f9a4133"/>
          </a:graphicData>
        </a:graphic>
      </p:graphicFrame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B6EB68A-F4FB-4C91-896B-13E10994A1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3A1354D-5470-4EFB-8980-5DEFD942B3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1704975"/>
            <a:ext cx="19621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标普500VIX指数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0E8697C-1E05-497F-9485-2F0BC5AFC6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41" name="Chart"/>
          <p:cNvGraphicFramePr/>
          <p:nvPr/>
        </p:nvGraphicFramePr>
        <p:xfrm>
          <a:off xmlns:a="http://schemas.openxmlformats.org/drawingml/2006/main" x="8191500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24ab50de220a46b3"/>
          </a:graphicData>
        </a:graphic>
      </p:graphicFrame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FE4BB6C-A080-4CA8-92F8-1F03E1A7DA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AEB6689-C36B-4EE4-9BEB-EA5D7397DC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6B1D8D9-A931-4EF0-B95E-1A579B84B1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研判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896E126-2471-4B49-B8F3-3A0E17F2EF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纳指年初以来约109.8，而金龙指数约79.9；VIX约18.8，风险偏好仍在，但中国资产分化明显。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69A1319-3D41-40B8-8B3C-283A3306FE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60EC5C4-7EB0-4EA8-A018-1115A193F3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资料来源：Wind；图表实际截止 2026-07-17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8093A25-0ABD-4670-A25A-92312DAE0C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40</a:t>
            </a:r>
          </a:p>
        </p:txBody>
      </p:sp>
    </p:spTree>
    <p:extLst>
      <p:ext uri="{BB962C8B-B14F-4D97-AF65-F5344CB8AC3E}">
        <p14:creationId xmlns:p14="http://schemas.microsoft.com/office/powerpoint/2010/main" val="1553094385"/>
      </p:ext>
    </p:extLst>
  </p:cSld>
</p:sld>
</file>

<file path=ppt/slides/slide41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211E4FD-8A1B-473D-81A4-8F99FF842D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GLOBAL ASSETS · EUROPE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B44987F-76AF-4B6C-B426-5DD7A6D8EC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41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0545A48-7285-4AE2-AB7F-CBB96873B0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欧洲股市多数走强，意大利相对领先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E0097EA-928A-4AB8-AD03-2E659AF13E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各市场原始价格序列统一换算为首期=100，仅用于方向比较｜原底稿 P98、99、100、101、102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74BA42F-CD00-4FB3-B603-6082A3B4FE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265A45C-FA9C-4B5C-9E38-0A9328681E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50AABCD-2174-4C9E-A829-303C81BECF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50482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区间表现（首期=100）</a:t>
            </a:r>
          </a:p>
        </p:txBody>
      </p:sp>
      <p:graphicFrame>
        <p:nvGraphicFramePr>
          <p:cNvPr id="27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51625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cf5b20e75e3149c1"/>
          </a:graphicData>
        </a:graphic>
      </p:graphicFrame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F576766-2A33-4E02-9FB3-E2D41F2A37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BF528F2-403D-401F-A6D7-3725EE4954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EuroStoxx50价格走势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E942427-6927-44C6-9071-352B6A34D0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31" name="Chart"/>
          <p:cNvGraphicFramePr/>
          <p:nvPr/>
        </p:nvGraphicFramePr>
        <p:xfrm>
          <a:off xmlns:a="http://schemas.openxmlformats.org/drawingml/2006/main" x="6324600" y="1981200"/>
          <a:ext xmlns:a="http://schemas.openxmlformats.org/drawingml/2006/main" cx="51625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f6fd98a03d5e4cd8"/>
          </a:graphicData>
        </a:graphic>
      </p:graphicFrame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44199B0-D7E8-4722-85DB-DBF2CED75C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9525">
            <a:solidFill>
              <a:srgbClr val="EAF0F6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4569753-117E-4817-8624-1B7358B88F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E38ACFB-7BEC-49C2-97DE-081F2DD2C7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286CA8"/>
                </a:solidFill>
              </a:defRPr>
            </a:pPr>
            <a:r>
              <a:rPr sz="825" b="1">
                <a:solidFill>
                  <a:srgbClr val="286CA8"/>
                </a:solidFill>
              </a:rPr>
              <a:t>研判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55882C7-0D2A-408A-B97A-2350FC225D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欧洲主要股指总体上涨，意大利相对领先；本页统一首期=100，避免不同点位的绝对值误比。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01488B3-A1EF-4E43-9234-A8F31270DD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73B9719-8E50-46C1-996F-EF21B9A515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资料来源：Wind；Deutsche Börse、Wind；图表实际截止 2026-07-20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22AE6F0-9A52-40C5-9A8D-9A137D33C0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41</a:t>
            </a:r>
          </a:p>
        </p:txBody>
      </p:sp>
    </p:spTree>
    <p:extLst>
      <p:ext uri="{BB962C8B-B14F-4D97-AF65-F5344CB8AC3E}">
        <p14:creationId xmlns:p14="http://schemas.microsoft.com/office/powerpoint/2010/main" val="444722449"/>
      </p:ext>
    </p:extLst>
  </p:cSld>
</p:sld>
</file>

<file path=ppt/slides/slide42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D2C0185-B8AF-406C-8286-CD57A15FB4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GLOBAL ASSETS · ASIA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1DF31B8-447A-4997-903E-4D7EB90A90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42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AEBBBD0-E7CD-4501-97B4-A455157151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亚洲市场日本、韩国领先，港股相对回落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2867F26-7053-4F80-B579-0AAA07DF20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各市场原始价格序列统一换算为首期=100，仅用于方向比较｜原底稿 P103、104、105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E4FFBFF-8AC7-403E-A20D-92B66EAC53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C8AB67D-C651-4B90-9B5D-FC6B828700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B5793AC-F5BB-4E14-9719-A702BBEF6F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50482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区间表现（首期=100）</a:t>
            </a:r>
          </a:p>
        </p:txBody>
      </p:sp>
      <p:graphicFrame>
        <p:nvGraphicFramePr>
          <p:cNvPr id="27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51625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3521f17cf73047f8"/>
          </a:graphicData>
        </a:graphic>
      </p:graphicFrame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02A74A1-D800-4CFB-BBAD-7913F8A7B0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9429041-7272-4450-BF33-69C87D8D0E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日经225价格走势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4D05760-EA84-44A4-8663-6530CBF1CB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31" name="Chart"/>
          <p:cNvGraphicFramePr/>
          <p:nvPr/>
        </p:nvGraphicFramePr>
        <p:xfrm>
          <a:off xmlns:a="http://schemas.openxmlformats.org/drawingml/2006/main" x="6324600" y="1981200"/>
          <a:ext xmlns:a="http://schemas.openxmlformats.org/drawingml/2006/main" cx="51625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9a6302b6f38f4e7e"/>
          </a:graphicData>
        </a:graphic>
      </p:graphicFrame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F07FB3C-D67A-47CE-AC0E-D40D989556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9525">
            <a:solidFill>
              <a:srgbClr val="EAF0F6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FC599C0-8142-402B-8622-637001B8F5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CB76C57-5D26-4554-8C6A-696A583E55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286CA8"/>
                </a:solidFill>
              </a:defRPr>
            </a:pPr>
            <a:r>
              <a:rPr sz="825" b="1">
                <a:solidFill>
                  <a:srgbClr val="286CA8"/>
                </a:solidFill>
              </a:rPr>
              <a:t>研判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92DFDE9-DE7D-4B7C-A414-0E247538E5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日本与韩国股市的区间弹性高于港股；区域表现更受本币、科技周期与资金流驱动。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ACA0F03-8F33-4AEA-9BBF-C277E1FC89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68A37E8-683C-4AAE-84FF-E7B9823A86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资料来源：Wind；图表实际截止 2026-07-20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320F7AD-0F23-44AF-94AF-18150089A7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42</a:t>
            </a:r>
          </a:p>
        </p:txBody>
      </p:sp>
    </p:spTree>
    <p:extLst>
      <p:ext uri="{BB962C8B-B14F-4D97-AF65-F5344CB8AC3E}">
        <p14:creationId xmlns:p14="http://schemas.microsoft.com/office/powerpoint/2010/main" val="1659562569"/>
      </p:ext>
    </p:extLst>
  </p:cSld>
</p:sld>
</file>

<file path=ppt/slides/slide43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0BA54AD-1E24-4E27-B8A6-B765435058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GLOBAL ASSETS · RATES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F8A2C70-9508-451B-A389-1FB86FFEE4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43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BEE72C4-F1B4-4973-9546-0B7845A6BC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美债名义与实际收益率均处高位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EFFEAD9-2001-4C3F-AC18-580DF10D19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P106、107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9A2FA00-DAF9-4182-ADCE-67985D2749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F9158D2-6FE5-4A66-B045-5069A2E53B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4190BD9-437B-4706-B5DB-D78A18ABD1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10年期美国国债收益率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EF71AB3-E98F-49CF-915B-C5DD304ABD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30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51625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359f4edd47984595"/>
          </a:graphicData>
        </a:graphic>
      </p:graphicFrame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CAD42EC-416C-427D-93AE-3B067F5346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9EEE442-0A4E-48E7-B3CD-52489977E1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10年期美债TIPS与通胀预期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9B747F2-86A6-4220-8EFA-7A95F4CBA2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双轴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E9FCA73-1C92-4D13-AB69-F4410CF0B0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5324475"/>
            <a:ext cx="512445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687486"/>
                </a:solidFill>
              </a:defRPr>
            </a:pPr>
            <a:r>
              <a:rPr sz="735">
                <a:solidFill>
                  <a:srgbClr val="687486"/>
                </a:solidFill>
              </a:rPr>
              <a:t>注：左右轴分别缩放，垂直距离不可直接比较。</a:t>
            </a:r>
          </a:p>
        </p:txBody>
      </p:sp>
      <p:graphicFrame>
        <p:nvGraphicFramePr>
          <p:cNvPr id="35" name="Chart"/>
          <p:cNvGraphicFramePr/>
          <p:nvPr/>
        </p:nvGraphicFramePr>
        <p:xfrm>
          <a:off xmlns:a="http://schemas.openxmlformats.org/drawingml/2006/main" x="6324600" y="1981200"/>
          <a:ext xmlns:a="http://schemas.openxmlformats.org/drawingml/2006/main" cx="5162550" cy="331470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3b4380cfdb674f0b"/>
          </a:graphicData>
        </a:graphic>
      </p:graphicFrame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864F8D0-07B7-47C3-B192-419A43F077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7ECEA"/>
          </a:solidFill>
          <a:ln xmlns:a="http://schemas.openxmlformats.org/drawingml/2006/main" w="9525">
            <a:solidFill>
              <a:srgbClr val="F7ECEA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C6733BA-A60D-4AE7-A8D9-EA51B4F24D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160D910-2E7D-45E7-BA4C-7C2FE91DD2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9483B"/>
                </a:solidFill>
              </a:defRPr>
            </a:pPr>
            <a:r>
              <a:rPr sz="825" b="1">
                <a:solidFill>
                  <a:srgbClr val="C9483B"/>
                </a:solidFill>
              </a:rPr>
              <a:t>研判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7529DB4-87A0-4042-AFE4-3E72932489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10年美债约4.55%、TIPS实际收益率约2.31%、隐含通胀约2.24%；高实际利率仍是全球资产估值的重要约束。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D7F0427-A8DE-4EF7-8FC6-3A3A381520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F1F3B37-F596-4AF7-9642-5883E59B3A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资料来源：Wind；图表实际截止 2026-07-17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38D9883-1702-47ED-A5A4-CE614B8A98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43</a:t>
            </a:r>
          </a:p>
        </p:txBody>
      </p:sp>
    </p:spTree>
    <p:extLst>
      <p:ext uri="{BB962C8B-B14F-4D97-AF65-F5344CB8AC3E}">
        <p14:creationId xmlns:p14="http://schemas.microsoft.com/office/powerpoint/2010/main" val="1146452343"/>
      </p:ext>
    </p:extLst>
  </p:cSld>
</p:sld>
</file>

<file path=ppt/slides/slide44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0C58A41-63B6-415C-85E3-2178F2FBE0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GLOBAL ASSETS · RATES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D9B9C3B-6A6E-45C7-86BA-939EBE31D0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44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55A8997-A003-4C36-A06D-E96061A793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欧洲与日本长债收益率同步抬升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B1142D0-DE84-4FED-A61F-7C3287A64D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德法意日10年期国债收益率；不同国家税制与曲线不作横向绝对价值判断｜原底稿 P108—P111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3535948-4496-4AA9-8152-E837E6C48F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6BEC30A-0E5A-435B-96E2-464542326E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44767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9D5050E-D7E5-4986-87A2-0E759C3FA5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41338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最新收益率，%</a:t>
            </a:r>
          </a:p>
        </p:txBody>
      </p:sp>
      <p:graphicFrame>
        <p:nvGraphicFramePr>
          <p:cNvPr id="31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42481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534afe95a4aa4f7f"/>
          </a:graphicData>
        </a:graphic>
      </p:graphicFrame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DF5F5F2-E73B-466F-BD34-85D34D6584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38750" y="1581150"/>
            <a:ext cx="3105150" cy="4095750"/>
          </a:xfrm>
          <a:prstGeom xmlns:a="http://schemas.openxmlformats.org/drawingml/2006/main" prst="roundRect">
            <a:avLst>
              <a:gd name="adj" fmla="val 368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E3886C5-1602-4245-94E4-DF954B0F12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10200" y="1704975"/>
            <a:ext cx="1543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德国10年期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C94E03B-A253-4579-8D6B-42490B6E46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35" name="Chart"/>
          <p:cNvGraphicFramePr/>
          <p:nvPr/>
        </p:nvGraphicFramePr>
        <p:xfrm>
          <a:off xmlns:a="http://schemas.openxmlformats.org/drawingml/2006/main" x="5353050" y="1981200"/>
          <a:ext xmlns:a="http://schemas.openxmlformats.org/drawingml/2006/main" cx="28765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07afae1e7bed44b0"/>
          </a:graphicData>
        </a:graphic>
      </p:graphicFrame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77DB178-87D9-454B-A282-2AACF7F71C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1581150"/>
            <a:ext cx="3086100" cy="4095750"/>
          </a:xfrm>
          <a:prstGeom xmlns:a="http://schemas.openxmlformats.org/drawingml/2006/main" prst="roundRect">
            <a:avLst>
              <a:gd name="adj" fmla="val 370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3606C61-9849-4D34-803B-B31FC25CDB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86800" y="1704975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日本10年期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DE96310-D03E-4649-99E4-A39B30ABDB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39" name="Chart"/>
          <p:cNvGraphicFramePr/>
          <p:nvPr/>
        </p:nvGraphicFramePr>
        <p:xfrm>
          <a:off xmlns:a="http://schemas.openxmlformats.org/drawingml/2006/main" x="8629650" y="1981200"/>
          <a:ext xmlns:a="http://schemas.openxmlformats.org/drawingml/2006/main" cx="285750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6c34874a621d497e"/>
          </a:graphicData>
        </a:graphic>
      </p:graphicFrame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A8F62C3-29D1-40C5-8588-41770E89E1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7ECEA"/>
          </a:solidFill>
          <a:ln xmlns:a="http://schemas.openxmlformats.org/drawingml/2006/main" w="9525">
            <a:solidFill>
              <a:srgbClr val="F7ECEA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B4F1F59-11CC-483C-A5E7-859BA04379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04C678A-5C1F-4304-A5DA-9F26D69CC3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9483B"/>
                </a:solidFill>
              </a:defRPr>
            </a:pPr>
            <a:r>
              <a:rPr sz="825" b="1">
                <a:solidFill>
                  <a:srgbClr val="C9483B"/>
                </a:solidFill>
              </a:rPr>
              <a:t>研判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880DDF5-BAF5-4289-AFC7-DCF1E6485E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德法意日长债收益率均较前期抬升，说明全球期限溢价仍处高位；日本利率上行对套息交易尤其重要。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AACCF71-5CB8-41C7-8842-F1313314D4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32FBF74-DD23-488F-8341-849A720E27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资料来源：Wind；图表实际截止 2026-07-17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EA494F3-E00A-42B0-8063-DBF4BDC61E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44</a:t>
            </a:r>
          </a:p>
        </p:txBody>
      </p:sp>
    </p:spTree>
    <p:extLst>
      <p:ext uri="{BB962C8B-B14F-4D97-AF65-F5344CB8AC3E}">
        <p14:creationId xmlns:p14="http://schemas.microsoft.com/office/powerpoint/2010/main" val="806690860"/>
      </p:ext>
    </p:extLst>
  </p:cSld>
</p:sld>
</file>

<file path=ppt/slides/slide45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6FD1959-47F1-4A48-9405-4083562AAF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GLOBAL ASSETS · FX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A9BAA27-A2C2-470A-B38B-5D702D5688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45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A60FDA0-946A-411F-BCC3-1CB81BC4B8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美元震荡，欧镑偏强、日元偏弱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0F7F343-F98D-455D-ABF9-58FD605ACF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P112、113、114、115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BDAA8D9-E48F-4880-8E8E-187448DEC9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9CFF440-29F4-43DE-8FAB-17B9DAB2CD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3D50993-CE6E-4C69-A29B-AEBC3565F7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美元指数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7066D00-8176-433C-9D70-224FC2D36E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37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5162550" cy="14668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6020be1452dc4d24"/>
          </a:graphicData>
        </a:graphic>
      </p:graphicFrame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4200DDB-EFEE-41E1-A594-5831415236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176679D-9A2A-481C-9B90-D44CB0A70A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欧元汇率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B3E5EE8-AB68-4AAC-BD54-1EF5098A40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41" name="Chart"/>
          <p:cNvGraphicFramePr/>
          <p:nvPr/>
        </p:nvGraphicFramePr>
        <p:xfrm>
          <a:off xmlns:a="http://schemas.openxmlformats.org/drawingml/2006/main" x="6324600" y="1981200"/>
          <a:ext xmlns:a="http://schemas.openxmlformats.org/drawingml/2006/main" cx="5162550" cy="14668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6f13cbd229b748c1"/>
          </a:graphicData>
        </a:graphic>
      </p:graphicFrame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297FD19-04B0-4418-B895-EAA5A0F3DE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37147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2DB6330-4E0D-4640-AD89-62A35154AA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8385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英镑兑美元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63857F3-DC4A-437D-B2F5-6BDA928F90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38481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45" name="Chart"/>
          <p:cNvGraphicFramePr/>
          <p:nvPr/>
        </p:nvGraphicFramePr>
        <p:xfrm>
          <a:off xmlns:a="http://schemas.openxmlformats.org/drawingml/2006/main" x="704850" y="4114800"/>
          <a:ext xmlns:a="http://schemas.openxmlformats.org/drawingml/2006/main" cx="5162550" cy="14668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90d1b767662542c5"/>
          </a:graphicData>
        </a:graphic>
      </p:graphicFrame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FDFF2E2-DB42-4AFE-846F-1080C26C19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3714750"/>
            <a:ext cx="5391150" cy="1962150"/>
          </a:xfrm>
          <a:prstGeom xmlns:a="http://schemas.openxmlformats.org/drawingml/2006/main" prst="roundRect">
            <a:avLst>
              <a:gd name="adj" fmla="val 58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3BAEC88-B2EF-49A3-BAC3-2258D6666E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38385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日元汇率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C8789C0-7F7A-4212-95E4-0917E6E6E0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38481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49" name="Chart"/>
          <p:cNvGraphicFramePr/>
          <p:nvPr/>
        </p:nvGraphicFramePr>
        <p:xfrm>
          <a:off xmlns:a="http://schemas.openxmlformats.org/drawingml/2006/main" x="6324600" y="4114800"/>
          <a:ext xmlns:a="http://schemas.openxmlformats.org/drawingml/2006/main" cx="5162550" cy="14668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d0dfcd5a418b4208"/>
          </a:graphicData>
        </a:graphic>
      </p:graphicFrame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4F6EB9E-B5D3-4F67-B90E-8B5B59B568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9525">
            <a:solidFill>
              <a:srgbClr val="EAF0F6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F78F170-04B7-45DC-B46E-323172DE66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94127F1-CA16-435A-9DC7-048433F1E3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286CA8"/>
                </a:solidFill>
              </a:defRPr>
            </a:pPr>
            <a:r>
              <a:rPr sz="825" b="1">
                <a:solidFill>
                  <a:srgbClr val="286CA8"/>
                </a:solidFill>
              </a:rPr>
              <a:t>研判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0BDBDDC-67EE-4481-8E21-7A04C9F16B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DXY约100.8，欧元与英镑相对强，美元兑日元约162.4；汇率分化反映利差、政策预期与风险偏好共同作用。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3176F70-1C6F-4DB2-84E5-F4192C9C40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E8754B0-1835-4F05-B8BE-18C16E4E99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资料来源：Wind；图表实际截止 2026-07-17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C3FD811-0004-4794-938B-8731879F34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45</a:t>
            </a:r>
          </a:p>
        </p:txBody>
      </p:sp>
    </p:spTree>
    <p:extLst>
      <p:ext uri="{BB962C8B-B14F-4D97-AF65-F5344CB8AC3E}">
        <p14:creationId xmlns:p14="http://schemas.microsoft.com/office/powerpoint/2010/main" val="1180662627"/>
      </p:ext>
    </p:extLst>
  </p:cSld>
</p:sld>
</file>

<file path=ppt/slides/slide46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797B0EA-BDE9-4818-9895-AED237B0EA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GLOBAL ASSETS · GOLD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B277D3B-A9CE-497A-938C-8AD15E567B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46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5931775-8C2C-4951-9B33-E07CD6632F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黄金高位与高实际利率并存，避险与财政溢价升温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2AFFFFB-77C2-40B7-85C0-D9A27F1A68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P107、112、116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7F10DEA-2C04-47B3-957E-D1A045AC35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E398883-92ED-4518-9254-E1E7222B5F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98104C1-B9CF-435E-AC42-178A86295B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19621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10年期TIPS与通胀预期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1D4E659-5182-4157-B252-CB57D9BEA1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单轴</a:t>
            </a:r>
          </a:p>
        </p:txBody>
      </p:sp>
      <p:graphicFrame>
        <p:nvGraphicFramePr>
          <p:cNvPr id="33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e737c47c086c4c66"/>
          </a:graphicData>
        </a:graphic>
      </p:graphicFrame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B35F75F-DA51-460B-84EE-F11DB980DA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33875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402763B-ADD9-46B0-B428-9ECBF1F4C2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05325" y="1704975"/>
            <a:ext cx="19621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美元指数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2FBDA17-934C-4F88-8658-E188DE2BFE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57975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37" name="Chart"/>
          <p:cNvGraphicFramePr/>
          <p:nvPr/>
        </p:nvGraphicFramePr>
        <p:xfrm>
          <a:off xmlns:a="http://schemas.openxmlformats.org/drawingml/2006/main" x="4448175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475e17c0248a41b5"/>
          </a:graphicData>
        </a:graphic>
      </p:graphicFrame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544855D-D2E1-48C8-9A49-A719DBEE63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D80F896-A13B-4813-9EB9-87F8245316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1704975"/>
            <a:ext cx="19621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黄金价格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28723E0-53A2-41F3-B56A-AB8C8F8BAB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41" name="Chart"/>
          <p:cNvGraphicFramePr/>
          <p:nvPr/>
        </p:nvGraphicFramePr>
        <p:xfrm>
          <a:off xmlns:a="http://schemas.openxmlformats.org/drawingml/2006/main" x="8191500" y="1981200"/>
          <a:ext xmlns:a="http://schemas.openxmlformats.org/drawingml/2006/main" cx="32956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a7bfb76350984be2"/>
          </a:graphicData>
        </a:graphic>
      </p:graphicFrame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B2F57DC-C956-49FC-8DDD-01392207FD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0B55B21-CF65-4684-A95B-A5270E581E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AE579C5-FE47-43CF-99F9-42C4C44448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研判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1A12E30-B4D4-4034-AA22-07D6844016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黄金约3,995美元/盎司，同时10年TIPS约2.31%；高实际利率未压低黄金，表明避险、财政与储备多元化溢价仍强。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0F991B7-BC57-42DE-9EAF-06CF1176F9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AE180E5-3F24-4925-9665-A2AB909EAD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资料来源：Wind；图表实际截止 2026-07-17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0F4EC5D-013D-4E23-BECC-D8CE58A424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46</a:t>
            </a:r>
          </a:p>
        </p:txBody>
      </p:sp>
    </p:spTree>
    <p:extLst>
      <p:ext uri="{BB962C8B-B14F-4D97-AF65-F5344CB8AC3E}">
        <p14:creationId xmlns:p14="http://schemas.microsoft.com/office/powerpoint/2010/main" val="1626040364"/>
      </p:ext>
    </p:extLst>
  </p:cSld>
</p:sld>
</file>

<file path=ppt/slides/slide47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D057F6B-0741-4842-8FAB-E93A9909FB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EMERGING MARKETS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BE00AB3-2827-4161-8D3B-33000D06B0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47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F9A1AEB-7778-4709-B551-2A826072E0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新兴市场景气稳定，汇率出现阶段性修复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E8FFF8E-F420-4ECA-9CE8-4E2ADC29ED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P117、118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F45C6C1-9D0C-41A9-994C-1A722EC372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6450" y="990600"/>
            <a:ext cx="1905000" cy="247650"/>
          </a:xfrm>
          <a:prstGeom xmlns:a="http://schemas.openxmlformats.org/drawingml/2006/main" prst="roundRect">
            <a:avLst>
              <a:gd name="adj" fmla="val 46154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9B7C714-99B5-43E3-9C90-05B4160B41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82175" y="990600"/>
            <a:ext cx="17335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历史观察 · 截至3—4月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EA7D942-ABB1-46D0-8772-7FFCE9FB9D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F7B4E28-A63C-4E78-ADE8-6A459008F2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3E255E1-0727-495C-A557-7C172B7983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新兴市场PMI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BED8888-4DD9-48B4-9314-C9FEEE8B18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动态轴</a:t>
            </a:r>
          </a:p>
        </p:txBody>
      </p:sp>
      <p:graphicFrame>
        <p:nvGraphicFramePr>
          <p:cNvPr id="33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51625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496dc7651f134cb0"/>
          </a:graphicData>
        </a:graphic>
      </p:graphicFrame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FFC15C2-1ACA-448C-8AA7-25C83BBE5C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ECE3ACB-9C8E-4C34-8AF6-36381AAFAA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新兴市场汇率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ACAC7A9-D1CA-45D6-B84E-54E83226BC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37" name="Chart"/>
          <p:cNvGraphicFramePr/>
          <p:nvPr/>
        </p:nvGraphicFramePr>
        <p:xfrm>
          <a:off xmlns:a="http://schemas.openxmlformats.org/drawingml/2006/main" x="6324600" y="1981200"/>
          <a:ext xmlns:a="http://schemas.openxmlformats.org/drawingml/2006/main" cx="51625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cbccac7076754931"/>
          </a:graphicData>
        </a:graphic>
      </p:graphicFrame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7C692BA-DC30-45FB-86E0-2B6C824F15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9525">
            <a:solidFill>
              <a:srgbClr val="EAF0F6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30B5DE3-67F1-4867-8752-91B807C1BD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682D928-AB8B-46D9-97F7-0A98282616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286CA8"/>
                </a:solidFill>
              </a:defRPr>
            </a:pPr>
            <a:r>
              <a:rPr sz="825" b="1">
                <a:solidFill>
                  <a:srgbClr val="286CA8"/>
                </a:solidFill>
              </a:rPr>
              <a:t>研判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BF7A08E-9497-4530-9ED4-93D70CBBF4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原稿3月制造业/服务业PMI约50.7/51.9，4月新兴市场汇率指数阶段性修复；由于数据较旧，只作背景观察。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9EC4689-C2D2-4BCE-9ED3-72957CB17A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5C834B7-06BE-40AF-9699-A0D8D1533B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资料来源：Wind（原数据截至2026年3月31日）；Wind（原数据截至2026年4月16日）；图表实际截止 2026年4月16日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026128B-D5E6-41FE-A14F-2394F71453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47</a:t>
            </a:r>
          </a:p>
        </p:txBody>
      </p:sp>
    </p:spTree>
    <p:extLst>
      <p:ext uri="{BB962C8B-B14F-4D97-AF65-F5344CB8AC3E}">
        <p14:creationId xmlns:p14="http://schemas.microsoft.com/office/powerpoint/2010/main" val="1875541906"/>
      </p:ext>
    </p:extLst>
  </p:cSld>
</p:sld>
</file>

<file path=ppt/slides/slide48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60F7A28-BC02-4096-87A5-7EBE4A9304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EMERGING MARKETS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FBEC86E-DE37-46D3-B664-C94D7E3D8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48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832669F-E581-44EF-86DB-D4935B0282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新兴债收益率仍高，美元债与本币债修复不均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309B927-545C-42CF-9433-000A2A2732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P119、120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4C94E7C-65C4-4A6E-94D2-A0F0AD0910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6450" y="990600"/>
            <a:ext cx="1905000" cy="247650"/>
          </a:xfrm>
          <a:prstGeom xmlns:a="http://schemas.openxmlformats.org/drawingml/2006/main" prst="roundRect">
            <a:avLst>
              <a:gd name="adj" fmla="val 46154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AC3D4A6-6905-4B35-9148-AC826E1B1F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82175" y="990600"/>
            <a:ext cx="17335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历史观察 · 截至4月17日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AE004D0-1F47-4F95-989A-B2F333FD7B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611EC2A-ED18-4832-B262-86D8966914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9A7B616-8EF3-4D52-8BFA-58E5A9A5DE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新兴美元债收益率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E995866-1959-46CE-A20A-32159AF6EC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33" name="Chart"/>
          <p:cNvGraphicFramePr/>
          <p:nvPr/>
        </p:nvGraphicFramePr>
        <p:xfrm>
          <a:off xmlns:a="http://schemas.openxmlformats.org/drawingml/2006/main" x="704850" y="1981200"/>
          <a:ext xmlns:a="http://schemas.openxmlformats.org/drawingml/2006/main" cx="51625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0349949504854c7e"/>
          </a:graphicData>
        </a:graphic>
      </p:graphicFrame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1000370-CFE5-4BDF-8F83-974CADD513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6EFBD94-73D8-4F25-BF75-31287D5508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新兴本币债收益率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3061605-0F0D-460C-979A-1452123706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月末点</a:t>
            </a:r>
          </a:p>
        </p:txBody>
      </p:sp>
      <p:graphicFrame>
        <p:nvGraphicFramePr>
          <p:cNvPr id="37" name="Chart"/>
          <p:cNvGraphicFramePr/>
          <p:nvPr/>
        </p:nvGraphicFramePr>
        <p:xfrm>
          <a:off xmlns:a="http://schemas.openxmlformats.org/drawingml/2006/main" x="6324600" y="1981200"/>
          <a:ext xmlns:a="http://schemas.openxmlformats.org/drawingml/2006/main" cx="5162550" cy="36004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c08485ae807940e7"/>
          </a:graphicData>
        </a:graphic>
      </p:graphicFrame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76B4E70-B418-4E66-92E8-4090DD2F33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C6C49B9-BB10-4EE1-AF99-DD876AF5F0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43B4698-678F-4D0D-BC97-558ABD1D37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研判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736D231-A329-4C03-B427-1EC8074300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原稿4月新兴美元债与本币债最差收益率约5.94%和3.79%；风险补偿仍高，但缺乏7月最新更新。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DAB07ED-0166-4DF7-88A2-52654C5698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E90EE99-F41E-4653-9F03-D08C27183C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资料来源：Wind（原数据截至2026年4月17日）；图表实际截止 2026年4月17日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0BC8AE8-F74C-4017-86A3-E7FA6D4CFD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48</a:t>
            </a:r>
          </a:p>
        </p:txBody>
      </p:sp>
    </p:spTree>
    <p:extLst>
      <p:ext uri="{BB962C8B-B14F-4D97-AF65-F5344CB8AC3E}">
        <p14:creationId xmlns:p14="http://schemas.microsoft.com/office/powerpoint/2010/main" val="276555070"/>
      </p:ext>
    </p:extLst>
  </p:cSld>
</p:sld>
</file>

<file path=ppt/slides/slide49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D558DE01-641A-413C-89D5-180C16D95F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IMPLICATIONS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794D45C-DC6E-455C-966F-26F207050A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49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F275985-FD3A-49CA-B47B-624D7EA23D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三条定价主线：外需强、内需弱、流动性宽但传导慢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9B66A2E-7F70-4DDD-8DCA-DF1316B224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结论页替代旧稿“谢谢”；聚焦下一季度验证变量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BC47EA7-0B98-4B14-89BF-037FA56BCF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0683E5E-3F32-42F3-BA21-72BC1D074E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657350"/>
            <a:ext cx="3524250" cy="361950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7C8821F-AD3C-4653-A65B-D9294F1100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924050"/>
            <a:ext cx="70485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286CA8"/>
                </a:solidFill>
              </a:defRPr>
            </a:pPr>
            <a:r>
              <a:rPr sz="2850" b="1">
                <a:solidFill>
                  <a:srgbClr val="286CA8"/>
                </a:solidFill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3A4D5BA-CADB-4D63-BA86-B9D5A041E6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571750"/>
            <a:ext cx="2857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652"/>
          </a:bodyPr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17233A"/>
                </a:solidFill>
              </a:defRPr>
            </a:pPr>
            <a:r>
              <a:rPr sz="1725" b="1">
                <a:solidFill>
                  <a:srgbClr val="17233A"/>
                </a:solidFill>
              </a:rPr>
              <a:t>外需强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A239B61-23C0-4928-9717-E6506E8700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124200"/>
            <a:ext cx="4572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286CA8"/>
                </a:solidFill>
              </a:defRPr>
            </a:pPr>
            <a:r>
              <a:rPr sz="825" b="1">
                <a:solidFill>
                  <a:srgbClr val="286CA8"/>
                </a:solidFill>
              </a:rPr>
              <a:t>事实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590881C-24E8-473C-AACC-02CBF72BF1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381375"/>
            <a:ext cx="3048000" cy="704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17233A"/>
                </a:solidFill>
              </a:defRPr>
            </a:pPr>
            <a:r>
              <a:rPr sz="1125">
                <a:solidFill>
                  <a:srgbClr val="17233A"/>
                </a:solidFill>
              </a:rPr>
              <a:t>出口与进口共同加速，制造业供给仍有韧性。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83B6084-DB0B-43A2-868D-2A491B2AB0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48150"/>
            <a:ext cx="304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086546C-98ED-4EA3-819A-965CC82017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457700"/>
            <a:ext cx="952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286CA8"/>
                </a:solidFill>
              </a:defRPr>
            </a:pPr>
            <a:r>
              <a:rPr sz="825" b="1">
                <a:solidFill>
                  <a:srgbClr val="286CA8"/>
                </a:solidFill>
              </a:rPr>
              <a:t>下一步观察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05D734A-3175-47B6-8068-B4D3BBCB32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24400"/>
            <a:ext cx="30480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50">
                <a:solidFill>
                  <a:srgbClr val="687486"/>
                </a:solidFill>
              </a:defRPr>
            </a:pPr>
            <a:r>
              <a:rPr sz="1050">
                <a:solidFill>
                  <a:srgbClr val="687486"/>
                </a:solidFill>
              </a:rPr>
              <a:t>观察外需能否持续，并向企业利润、就业与收入传导。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FD11FA9-9CCD-47DE-828A-9CA1CC0B18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33875" y="1657350"/>
            <a:ext cx="3524250" cy="361950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0197C7A-EA55-4E1E-9636-8C34F32B32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62475" y="1924050"/>
            <a:ext cx="70485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C9483B"/>
                </a:solidFill>
              </a:defRPr>
            </a:pPr>
            <a:r>
              <a:rPr sz="2850" b="1">
                <a:solidFill>
                  <a:srgbClr val="C9483B"/>
                </a:solidFill>
              </a:rPr>
              <a:t>02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1A73569-45F2-4968-8AAA-E9CE7CD040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62475" y="2571750"/>
            <a:ext cx="2857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652"/>
          </a:bodyPr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17233A"/>
                </a:solidFill>
              </a:defRPr>
            </a:pPr>
            <a:r>
              <a:rPr sz="1725" b="1">
                <a:solidFill>
                  <a:srgbClr val="17233A"/>
                </a:solidFill>
              </a:rPr>
              <a:t>内需弱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965B5A2-E657-441E-83B5-6843254C26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62475" y="3124200"/>
            <a:ext cx="4572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9483B"/>
                </a:solidFill>
              </a:defRPr>
            </a:pPr>
            <a:r>
              <a:rPr sz="825" b="1">
                <a:solidFill>
                  <a:srgbClr val="C9483B"/>
                </a:solidFill>
              </a:rPr>
              <a:t>事实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4DE861B-4E87-4AF9-81DF-7F2BD1B660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62475" y="3381375"/>
            <a:ext cx="3048000" cy="704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17233A"/>
                </a:solidFill>
              </a:defRPr>
            </a:pPr>
            <a:r>
              <a:rPr sz="1125">
                <a:solidFill>
                  <a:srgbClr val="17233A"/>
                </a:solidFill>
              </a:rPr>
              <a:t>投资、地产与社零均在低位，民间投资尤其偏弱。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2937DDD-9DBC-4EAC-AD22-B66D4B2DC2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62475" y="4248150"/>
            <a:ext cx="304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7764AE9-2D20-49EA-8E2B-6256B9501B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62475" y="4457700"/>
            <a:ext cx="952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9483B"/>
                </a:solidFill>
              </a:defRPr>
            </a:pPr>
            <a:r>
              <a:rPr sz="825" b="1">
                <a:solidFill>
                  <a:srgbClr val="C9483B"/>
                </a:solidFill>
              </a:rPr>
              <a:t>下一步观察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9620A14-D8EA-4E66-BF3C-84C7D9312E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62475" y="4724400"/>
            <a:ext cx="30480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50">
                <a:solidFill>
                  <a:srgbClr val="687486"/>
                </a:solidFill>
              </a:defRPr>
            </a:pPr>
            <a:r>
              <a:rPr sz="1050">
                <a:solidFill>
                  <a:srgbClr val="687486"/>
                </a:solidFill>
              </a:rPr>
              <a:t>观察地产销售—开工链能否止跌，以及财政实物工作量。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D6D3328-96E7-40AE-9DD2-AA04D60586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1657350"/>
            <a:ext cx="3524250" cy="361950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85CEAD1-3B39-4311-8713-8CB583D921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1924050"/>
            <a:ext cx="70485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C68B2C"/>
                </a:solidFill>
              </a:defRPr>
            </a:pPr>
            <a:r>
              <a:rPr sz="2850" b="1">
                <a:solidFill>
                  <a:srgbClr val="C68B2C"/>
                </a:solidFill>
              </a:rPr>
              <a:t>03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B893896-11E9-43BE-BBE3-C94C216982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2571750"/>
            <a:ext cx="2857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652"/>
          </a:bodyPr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17233A"/>
                </a:solidFill>
              </a:defRPr>
            </a:pPr>
            <a:r>
              <a:rPr sz="1725" b="1">
                <a:solidFill>
                  <a:srgbClr val="17233A"/>
                </a:solidFill>
              </a:rPr>
              <a:t>传导慢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08E79C9-EFAD-48F0-B942-465CB40182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3124200"/>
            <a:ext cx="4572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事实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32D0EF1-BBC4-4FF8-98AE-0467980973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3381375"/>
            <a:ext cx="3048000" cy="704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17233A"/>
                </a:solidFill>
              </a:defRPr>
            </a:pPr>
            <a:r>
              <a:rPr sz="1125">
                <a:solidFill>
                  <a:srgbClr val="17233A"/>
                </a:solidFill>
              </a:rPr>
              <a:t>M2与社融仍宽，但贷款增速和居民企业中长期需求不足。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7D86141-C605-40CF-BFFA-A8E19C19AE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4248150"/>
            <a:ext cx="304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99CCA5E-C04C-4362-B643-363D6A15F6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4457700"/>
            <a:ext cx="952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下一步观察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72E2E1F-14EA-4BEF-8D6B-9993FE80BB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4724400"/>
            <a:ext cx="30480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50">
                <a:solidFill>
                  <a:srgbClr val="687486"/>
                </a:solidFill>
              </a:defRPr>
            </a:pPr>
            <a:r>
              <a:rPr sz="1050">
                <a:solidFill>
                  <a:srgbClr val="687486"/>
                </a:solidFill>
              </a:rPr>
              <a:t>观察信用扩张是否从政府部门转向居民与企业资产负债表。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03D5EE8-3255-4101-9422-4684DAD8F7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A733B38F-ED85-4C6F-8B5F-07C72E7F00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B57D7462-92D9-4B7A-99CA-7A613A1C74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研判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29A9F0F-732A-48D7-9566-1EAF01410A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资产配置上，更应区分“供给端景气”和“需求端修复”：前者已在数据中，后者仍需信用、收入与地产三个环节共同验证。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0FB8EAAA-18B1-4CFC-A436-3557DF3D4D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0F17193D-80EB-49FA-BFF5-39E9AB72E2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资料来源：国家统计局、海关总署、中国人民银行、财政部、Wind综合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FA436403-DC4E-47AA-8501-1D1FE99902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49</a:t>
            </a:r>
          </a:p>
        </p:txBody>
      </p:sp>
    </p:spTree>
    <p:extLst>
      <p:ext uri="{BB962C8B-B14F-4D97-AF65-F5344CB8AC3E}">
        <p14:creationId xmlns:p14="http://schemas.microsoft.com/office/powerpoint/2010/main" val="1297551205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EE439EA7-1BD8-44C3-9E32-E4729E01E8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GAOBO FRAMEWORK · OUTLOOK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5F32E6A-52B1-4153-A498-AE50FA5887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05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A6D173A-EE43-4A17-8912-D13B13FF33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未来2—4个季度：广泛复苏需要财政、信用与地产三项接力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B19F08B-FB2C-4A81-A969-ABBF3F21A5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[未来情景] 权重为研究判断，并非统计预测；至少两组独立证据连续两期改善，才升级周期结论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7AB3050-09ED-478E-9D6E-9C3E8034D9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203E170-093E-4831-8EB7-954255668E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A458F96-EBB8-49F1-B42A-7376EBBAA0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35242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7D4059D-5536-4C6B-BD77-BE7E91753A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1809750"/>
            <a:ext cx="22669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17233A"/>
                </a:solidFill>
              </a:defRPr>
            </a:pPr>
            <a:r>
              <a:rPr sz="1350" b="1">
                <a:solidFill>
                  <a:srgbClr val="17233A"/>
                </a:solidFill>
              </a:rPr>
              <a:t>基准｜弱稳定、强分化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2459642-E76C-466D-BFA9-81CBDE7BFF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24200" y="1790700"/>
            <a:ext cx="781050" cy="295275"/>
          </a:xfrm>
          <a:prstGeom xmlns:a="http://schemas.openxmlformats.org/drawingml/2006/main" prst="roundRect">
            <a:avLst>
              <a:gd name="adj" fmla="val 38710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9525">
            <a:solidFill>
              <a:srgbClr val="EAF0F6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3C7BAAC-F944-4FFF-82F4-AE0249BBC2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81350" y="1800225"/>
            <a:ext cx="666750" cy="2762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286CA8"/>
                </a:solidFill>
              </a:defRPr>
            </a:pPr>
            <a:r>
              <a:rPr sz="900" b="1">
                <a:solidFill>
                  <a:srgbClr val="286CA8"/>
                </a:solidFill>
              </a:rPr>
              <a:t>55%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7847E08-F9C4-4102-8194-82FB5E76D7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62200"/>
            <a:ext cx="5143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5319"/>
          </a:bodyPr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286CA8"/>
                </a:solidFill>
              </a:defRPr>
            </a:pPr>
            <a:r>
              <a:rPr sz="863" b="1">
                <a:solidFill>
                  <a:srgbClr val="286CA8"/>
                </a:solidFill>
              </a:rPr>
              <a:t>路径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FD625E6-04A2-446A-B8D9-0CBADC44D5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609850"/>
            <a:ext cx="3105150" cy="742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17233A"/>
                </a:solidFill>
              </a:defRPr>
            </a:pPr>
            <a:r>
              <a:rPr sz="938">
                <a:solidFill>
                  <a:srgbClr val="17233A"/>
                </a:solidFill>
              </a:rPr>
              <a:t>外需与先进制造继续托底，但增速趋于正常化；消费、投资和地产低位修复，名义增长暂时好于实际增长。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A393992-6156-4A51-979E-6AEA31B3DD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438525"/>
            <a:ext cx="3105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DAC2152-9238-4759-AFB7-5AAA4514FF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590925"/>
            <a:ext cx="952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5319"/>
          </a:bodyPr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286CA8"/>
                </a:solidFill>
              </a:defRPr>
            </a:pPr>
            <a:r>
              <a:rPr sz="863" b="1">
                <a:solidFill>
                  <a:srgbClr val="286CA8"/>
                </a:solidFill>
              </a:rPr>
              <a:t>验证 / 证伪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CAA9D5F-6A05-4093-BC06-B3A024635B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857625"/>
            <a:ext cx="3105150" cy="990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15">
                <a:solidFill>
                  <a:srgbClr val="17233A"/>
                </a:solidFill>
              </a:defRPr>
            </a:pPr>
            <a:r>
              <a:rPr sz="915">
                <a:solidFill>
                  <a:srgbClr val="17233A"/>
                </a:solidFill>
              </a:rPr>
              <a:t>• 财政支出与基建实物量温和改善</a:t>
            </a:r>
          </a:p>
          <a:p xmlns:a="http://schemas.openxmlformats.org/drawingml/2006/main">
            <a:pPr>
              <a:defRPr sz="915">
                <a:solidFill>
                  <a:srgbClr val="17233A"/>
                </a:solidFill>
              </a:defRPr>
            </a:pPr>
            <a:r>
              <a:rPr sz="915">
                <a:solidFill>
                  <a:srgbClr val="17233A"/>
                </a:solidFill>
              </a:rPr>
              <a:t>• M2与贷款增速差仍在1.5—3pct</a:t>
            </a:r>
          </a:p>
          <a:p xmlns:a="http://schemas.openxmlformats.org/drawingml/2006/main">
            <a:pPr>
              <a:defRPr sz="915">
                <a:solidFill>
                  <a:srgbClr val="17233A"/>
                </a:solidFill>
              </a:defRPr>
            </a:pPr>
            <a:r>
              <a:rPr sz="915">
                <a:solidFill>
                  <a:srgbClr val="17233A"/>
                </a:solidFill>
              </a:rPr>
              <a:t>• 地产销售和新开工降幅不再扩大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62D2651-FC37-4D44-AE6E-DA3EB3CFB4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962525"/>
            <a:ext cx="3181350" cy="533400"/>
          </a:xfrm>
          <a:prstGeom xmlns:a="http://schemas.openxmlformats.org/drawingml/2006/main" prst="roundRect">
            <a:avLst>
              <a:gd name="adj" fmla="val 21429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9525">
            <a:solidFill>
              <a:srgbClr val="EAF0F6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FF00DF6-40C5-4645-AD18-656CC5B8D1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076825"/>
            <a:ext cx="29527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3318"/>
          </a:bodyPr>
          <a:lstStyle xmlns:a="http://schemas.openxmlformats.org/drawingml/2006/main"/>
          <a:p xmlns:a="http://schemas.openxmlformats.org/drawingml/2006/main">
            <a:pPr>
              <a:defRPr sz="885" b="1">
                <a:solidFill>
                  <a:srgbClr val="17233A"/>
                </a:solidFill>
              </a:defRPr>
            </a:pPr>
            <a:r>
              <a:rPr sz="885" b="1">
                <a:solidFill>
                  <a:srgbClr val="17233A"/>
                </a:solidFill>
              </a:rPr>
              <a:t>资产映射｜结构性权益占优；低利率与久期资产仍有支撑。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8FB92B8-A4EB-438F-970E-F15CA74F1E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33875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0FFC396-66AF-4961-B065-44C99840DD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33875" y="1581150"/>
            <a:ext cx="35242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061"/>
          </a:solidFill>
          <a:ln xmlns:a="http://schemas.openxmlformats.org/drawingml/2006/main" w="9525">
            <a:solidFill>
              <a:srgbClr val="3D8061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425A7B1-BC75-4DE1-AD7F-6B28366F73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43425" y="1809750"/>
            <a:ext cx="22669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17233A"/>
                </a:solidFill>
              </a:defRPr>
            </a:pPr>
            <a:r>
              <a:rPr sz="1350" b="1">
                <a:solidFill>
                  <a:srgbClr val="17233A"/>
                </a:solidFill>
              </a:rPr>
              <a:t>上行｜内需形成闭环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E6B30EA-47C3-414D-B069-9E72560443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67525" y="1790700"/>
            <a:ext cx="781050" cy="295275"/>
          </a:xfrm>
          <a:prstGeom xmlns:a="http://schemas.openxmlformats.org/drawingml/2006/main" prst="roundRect">
            <a:avLst>
              <a:gd name="adj" fmla="val 38710"/>
            </a:avLst>
          </a:prstGeom>
          <a:solidFill xmlns:a="http://schemas.openxmlformats.org/drawingml/2006/main">
            <a:srgbClr val="EAF3EE"/>
          </a:solidFill>
          <a:ln xmlns:a="http://schemas.openxmlformats.org/drawingml/2006/main" w="9525">
            <a:solidFill>
              <a:srgbClr val="EAF3EE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0E4DB4E-482F-460C-8506-9FF4F6B394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24675" y="1800225"/>
            <a:ext cx="666750" cy="2762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3D8061"/>
                </a:solidFill>
              </a:defRPr>
            </a:pPr>
            <a:r>
              <a:rPr sz="900" b="1">
                <a:solidFill>
                  <a:srgbClr val="3D8061"/>
                </a:solidFill>
              </a:rPr>
              <a:t>25%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A2459A1-C734-496B-A858-EB94A394AE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43425" y="2362200"/>
            <a:ext cx="5143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5319"/>
          </a:bodyPr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3D8061"/>
                </a:solidFill>
              </a:defRPr>
            </a:pPr>
            <a:r>
              <a:rPr sz="863" b="1">
                <a:solidFill>
                  <a:srgbClr val="3D8061"/>
                </a:solidFill>
              </a:rPr>
              <a:t>路径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DAAC38C-92CE-4BA9-80DC-ED24184061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43425" y="2609850"/>
            <a:ext cx="3105150" cy="742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17233A"/>
                </a:solidFill>
              </a:defRPr>
            </a:pPr>
            <a:r>
              <a:rPr sz="938">
                <a:solidFill>
                  <a:srgbClr val="17233A"/>
                </a:solidFill>
              </a:rPr>
              <a:t>地产销售、信用和就业收入形成正反馈；消费从补贴品类向服务与可选消费扩散，名义周期转强。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1D012C8-D86A-42E9-B7DE-76DAF8BB12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43425" y="3438525"/>
            <a:ext cx="3105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AAA3246-AE17-4B99-A3B6-98C33F68C9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43425" y="3590925"/>
            <a:ext cx="952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5319"/>
          </a:bodyPr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3D8061"/>
                </a:solidFill>
              </a:defRPr>
            </a:pPr>
            <a:r>
              <a:rPr sz="863" b="1">
                <a:solidFill>
                  <a:srgbClr val="3D8061"/>
                </a:solidFill>
              </a:rPr>
              <a:t>验证 / 证伪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8B533A3-2C63-4914-8E70-86E1DF88E7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43425" y="3857625"/>
            <a:ext cx="3105150" cy="990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15">
                <a:solidFill>
                  <a:srgbClr val="17233A"/>
                </a:solidFill>
              </a:defRPr>
            </a:pPr>
            <a:r>
              <a:rPr sz="915">
                <a:solidFill>
                  <a:srgbClr val="17233A"/>
                </a:solidFill>
              </a:rPr>
              <a:t>• 民间投资与固定投资回到0以上</a:t>
            </a:r>
          </a:p>
          <a:p xmlns:a="http://schemas.openxmlformats.org/drawingml/2006/main">
            <a:pPr>
              <a:defRPr sz="915">
                <a:solidFill>
                  <a:srgbClr val="17233A"/>
                </a:solidFill>
              </a:defRPr>
            </a:pPr>
            <a:r>
              <a:rPr sz="915">
                <a:solidFill>
                  <a:srgbClr val="17233A"/>
                </a:solidFill>
              </a:rPr>
              <a:t>• 地产销售降幅收窄至−5%以内</a:t>
            </a:r>
          </a:p>
          <a:p xmlns:a="http://schemas.openxmlformats.org/drawingml/2006/main">
            <a:pPr>
              <a:defRPr sz="915">
                <a:solidFill>
                  <a:srgbClr val="17233A"/>
                </a:solidFill>
              </a:defRPr>
            </a:pPr>
            <a:r>
              <a:rPr sz="915">
                <a:solidFill>
                  <a:srgbClr val="17233A"/>
                </a:solidFill>
              </a:rPr>
              <a:t>• 贷款—M2差收窄至1.5pct以内</a:t>
            </a:r>
          </a:p>
          <a:p xmlns:a="http://schemas.openxmlformats.org/drawingml/2006/main">
            <a:pPr>
              <a:defRPr sz="915">
                <a:solidFill>
                  <a:srgbClr val="17233A"/>
                </a:solidFill>
              </a:defRPr>
            </a:pPr>
            <a:r>
              <a:rPr sz="915">
                <a:solidFill>
                  <a:srgbClr val="17233A"/>
                </a:solidFill>
              </a:rPr>
              <a:t>• PPI环比连续3个月不为负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AFAAFF2-EB4D-43CF-9613-8330329C54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05325" y="4962525"/>
            <a:ext cx="3181350" cy="533400"/>
          </a:xfrm>
          <a:prstGeom xmlns:a="http://schemas.openxmlformats.org/drawingml/2006/main" prst="roundRect">
            <a:avLst>
              <a:gd name="adj" fmla="val 21429"/>
            </a:avLst>
          </a:prstGeom>
          <a:solidFill xmlns:a="http://schemas.openxmlformats.org/drawingml/2006/main">
            <a:srgbClr val="EAF3EE"/>
          </a:solidFill>
          <a:ln xmlns:a="http://schemas.openxmlformats.org/drawingml/2006/main" w="9525">
            <a:solidFill>
              <a:srgbClr val="EAF3EE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EF49159-FCAC-4470-975C-AD0713150F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9625" y="5076825"/>
            <a:ext cx="29527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96182"/>
          </a:bodyPr>
          <a:lstStyle xmlns:a="http://schemas.openxmlformats.org/drawingml/2006/main"/>
          <a:p xmlns:a="http://schemas.openxmlformats.org/drawingml/2006/main">
            <a:pPr>
              <a:defRPr sz="885" b="1">
                <a:solidFill>
                  <a:srgbClr val="17233A"/>
                </a:solidFill>
              </a:defRPr>
            </a:pPr>
            <a:r>
              <a:rPr sz="885" b="1">
                <a:solidFill>
                  <a:srgbClr val="17233A"/>
                </a:solidFill>
              </a:rPr>
              <a:t>资产映射｜宽基与周期板块扩散；长端利率阶段性反弹。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D696EDD4-A873-40A3-A5CB-9690E27843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1581150"/>
            <a:ext cx="3524250" cy="4095750"/>
          </a:xfrm>
          <a:prstGeom xmlns:a="http://schemas.openxmlformats.org/drawingml/2006/main" prst="roundRect">
            <a:avLst>
              <a:gd name="adj" fmla="val 32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985D6DF-67AE-4881-BDD4-FAD753A116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1581150"/>
            <a:ext cx="35242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96118B6-1685-4531-A4CA-CEA83E385E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1809750"/>
            <a:ext cx="22669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17233A"/>
                </a:solidFill>
              </a:defRPr>
            </a:pPr>
            <a:r>
              <a:rPr sz="1350" b="1">
                <a:solidFill>
                  <a:srgbClr val="17233A"/>
                </a:solidFill>
              </a:rPr>
              <a:t>下行｜内外需共振走弱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091F5B1-25BF-4F1C-969D-BA42A2AFE1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10850" y="1790700"/>
            <a:ext cx="781050" cy="295275"/>
          </a:xfrm>
          <a:prstGeom xmlns:a="http://schemas.openxmlformats.org/drawingml/2006/main" prst="roundRect">
            <a:avLst>
              <a:gd name="adj" fmla="val 38710"/>
            </a:avLst>
          </a:prstGeom>
          <a:solidFill xmlns:a="http://schemas.openxmlformats.org/drawingml/2006/main">
            <a:srgbClr val="F7ECEA"/>
          </a:solidFill>
          <a:ln xmlns:a="http://schemas.openxmlformats.org/drawingml/2006/main" w="9525">
            <a:solidFill>
              <a:srgbClr val="F7ECEA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F39D419C-B651-44F9-B5D3-FFEC57C5B6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1800225"/>
            <a:ext cx="666750" cy="2762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C9483B"/>
                </a:solidFill>
              </a:defRPr>
            </a:pPr>
            <a:r>
              <a:rPr sz="900" b="1">
                <a:solidFill>
                  <a:srgbClr val="C9483B"/>
                </a:solidFill>
              </a:rPr>
              <a:t>20%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00CC0D8-6158-4DDB-8107-76FE44B6E5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2362200"/>
            <a:ext cx="5143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5319"/>
          </a:bodyPr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C9483B"/>
                </a:solidFill>
              </a:defRPr>
            </a:pPr>
            <a:r>
              <a:rPr sz="863" b="1">
                <a:solidFill>
                  <a:srgbClr val="C9483B"/>
                </a:solidFill>
              </a:rPr>
              <a:t>路径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F05A1749-00D1-4826-BF75-9D55BE365F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2609850"/>
            <a:ext cx="3105150" cy="742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17233A"/>
                </a:solidFill>
              </a:defRPr>
            </a:pPr>
            <a:r>
              <a:rPr sz="938">
                <a:solidFill>
                  <a:srgbClr val="17233A"/>
                </a:solidFill>
              </a:rPr>
              <a:t>贸易摩擦或全球需求回落削弱出口，地产现金流继续恶化，PPI与利润再次转弱，信用需求进一步收缩。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48FF3544-4D6F-4DD0-98B3-9EF1B64366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3438525"/>
            <a:ext cx="3105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6DF0FD30-D138-407C-93E3-527CD4CFB3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3590925"/>
            <a:ext cx="952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5319"/>
          </a:bodyPr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C9483B"/>
                </a:solidFill>
              </a:defRPr>
            </a:pPr>
            <a:r>
              <a:rPr sz="863" b="1">
                <a:solidFill>
                  <a:srgbClr val="C9483B"/>
                </a:solidFill>
              </a:rPr>
              <a:t>验证 / 证伪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2EEFAE1B-6C66-4490-9C5E-73591E43F0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3857625"/>
            <a:ext cx="3105150" cy="990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15">
                <a:solidFill>
                  <a:srgbClr val="17233A"/>
                </a:solidFill>
              </a:defRPr>
            </a:pPr>
            <a:r>
              <a:rPr sz="915">
                <a:solidFill>
                  <a:srgbClr val="17233A"/>
                </a:solidFill>
              </a:rPr>
              <a:t>• 出口增速快速回落且外需同步走弱</a:t>
            </a:r>
          </a:p>
          <a:p xmlns:a="http://schemas.openxmlformats.org/drawingml/2006/main">
            <a:pPr>
              <a:defRPr sz="915">
                <a:solidFill>
                  <a:srgbClr val="17233A"/>
                </a:solidFill>
              </a:defRPr>
            </a:pPr>
            <a:r>
              <a:rPr sz="915">
                <a:solidFill>
                  <a:srgbClr val="17233A"/>
                </a:solidFill>
              </a:rPr>
              <a:t>• PPI环比持续为负</a:t>
            </a:r>
          </a:p>
          <a:p xmlns:a="http://schemas.openxmlformats.org/drawingml/2006/main">
            <a:pPr>
              <a:defRPr sz="915">
                <a:solidFill>
                  <a:srgbClr val="17233A"/>
                </a:solidFill>
              </a:defRPr>
            </a:pPr>
            <a:r>
              <a:rPr sz="915">
                <a:solidFill>
                  <a:srgbClr val="17233A"/>
                </a:solidFill>
              </a:rPr>
              <a:t>• 地产销售、新开工与民间投资再下探</a:t>
            </a:r>
          </a:p>
          <a:p xmlns:a="http://schemas.openxmlformats.org/drawingml/2006/main">
            <a:pPr>
              <a:defRPr sz="915">
                <a:solidFill>
                  <a:srgbClr val="17233A"/>
                </a:solidFill>
              </a:defRPr>
            </a:pPr>
            <a:r>
              <a:rPr sz="915">
                <a:solidFill>
                  <a:srgbClr val="17233A"/>
                </a:solidFill>
              </a:rPr>
              <a:t>• 贷款、M1和社融同步减速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2D35830F-136C-44F8-BF83-5763FC5D13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4962525"/>
            <a:ext cx="3181350" cy="533400"/>
          </a:xfrm>
          <a:prstGeom xmlns:a="http://schemas.openxmlformats.org/drawingml/2006/main" prst="roundRect">
            <a:avLst>
              <a:gd name="adj" fmla="val 21429"/>
            </a:avLst>
          </a:prstGeom>
          <a:solidFill xmlns:a="http://schemas.openxmlformats.org/drawingml/2006/main">
            <a:srgbClr val="F7ECEA"/>
          </a:solidFill>
          <a:ln xmlns:a="http://schemas.openxmlformats.org/drawingml/2006/main" w="9525">
            <a:solidFill>
              <a:srgbClr val="F7ECEA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203CB5D5-6542-48BE-8A71-859BE72BE8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62950" y="5076825"/>
            <a:ext cx="29527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86158"/>
          </a:bodyPr>
          <a:lstStyle xmlns:a="http://schemas.openxmlformats.org/drawingml/2006/main"/>
          <a:p xmlns:a="http://schemas.openxmlformats.org/drawingml/2006/main">
            <a:pPr>
              <a:defRPr sz="885" b="1">
                <a:solidFill>
                  <a:srgbClr val="17233A"/>
                </a:solidFill>
              </a:defRPr>
            </a:pPr>
            <a:r>
              <a:rPr sz="885" b="1">
                <a:solidFill>
                  <a:srgbClr val="17233A"/>
                </a:solidFill>
              </a:rPr>
              <a:t>资产映射｜久期、黄金与稳定现金流占优；出口制造警惕量增价跌。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46509379-6BB7-45C2-BEC6-6055CC0F66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CAB16DD3-A131-4107-9FE5-043FBDCC05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72049D75-DFAC-4FD7-8495-C4E209EA98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研判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789EDA11-E4D4-4432-A943-D6214FCDAF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[本次推断] 单项反弹不足以改判；下一轮周期升级应由“终端需求、私人信用、地产现金流、价格利润”中的至少两组独立证据共同确认。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4B37CBD8-7732-42BB-AE51-FBBC4F5BBA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C1147B90-D8CC-49B9-9F44-9621C850F8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当前数据：国家统计局、中国人民银行、财政部、海关总署、Wind；分析框架：高博AI资料库V4.0（文集截至2024-10-22，仅用于方法与历史机制）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AC039A53-2370-45C6-9219-85AFA58C13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105577104"/>
      </p:ext>
    </p:extLst>
  </p:cSld>
</p:sld>
</file>

<file path=ppt/slides/slide50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A08D026F-DB5B-4316-BAAF-C75F087FDC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DATA APPENDIX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E095E21-F874-46A9-A730-90239B3932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50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8A39A1F-B8DA-4D4C-9E8F-E41FF2B843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数据鲜度：宏观截至6月、财政截至5月、市场截至实际交易日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3BE8487-A2B9-4BED-AFAA-DF33583791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所有保留旧序列均显式标注，未把旧数据写成“最新”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DE1A19D-3B3B-4C0E-B76E-535ECA4A03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E754928-F12A-4A8B-8B5C-47D09CC801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1101090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CABC736-B02F-4CF2-B8FC-C64C0196FC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676400"/>
            <a:ext cx="10782300" cy="361950"/>
          </a:xfrm>
          <a:prstGeom xmlns:a="http://schemas.openxmlformats.org/drawingml/2006/main" prst="roundRect">
            <a:avLst>
              <a:gd name="adj" fmla="val 31579"/>
            </a:avLst>
          </a:prstGeom>
          <a:solidFill xmlns:a="http://schemas.openxmlformats.org/drawingml/2006/main">
            <a:srgbClr val="163A63"/>
          </a:solidFill>
          <a:ln xmlns:a="http://schemas.openxmlformats.org/drawingml/2006/main" w="9525">
            <a:solidFill>
              <a:srgbClr val="163A63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802C2A5-F963-433D-BF49-5778780A07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1752600"/>
            <a:ext cx="35242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111"/>
          </a:bodyPr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FFFFFF"/>
                </a:solidFill>
              </a:defRPr>
            </a:pPr>
            <a:r>
              <a:rPr sz="900" b="1">
                <a:solidFill>
                  <a:srgbClr val="FFFFFF"/>
                </a:solidFill>
              </a:rPr>
              <a:t>模块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EB3CA4B-D1C2-4E47-A020-0FCC3AFD50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1752600"/>
            <a:ext cx="1809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111"/>
          </a:bodyPr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FFFFFF"/>
                </a:solidFill>
              </a:defRPr>
            </a:pPr>
            <a:r>
              <a:rPr sz="900" b="1">
                <a:solidFill>
                  <a:srgbClr val="FFFFFF"/>
                </a:solidFill>
              </a:rPr>
              <a:t>实际截止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32E88AE-2305-4CE0-B4DD-C8577DBCBB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1752600"/>
            <a:ext cx="2952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111"/>
          </a:bodyPr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FFFFFF"/>
                </a:solidFill>
              </a:defRPr>
            </a:pPr>
            <a:r>
              <a:rPr sz="900" b="1">
                <a:solidFill>
                  <a:srgbClr val="FFFFFF"/>
                </a:solidFill>
              </a:rPr>
              <a:t>来源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9657716-FAA6-4A20-9D21-B9C05D0A66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1752600"/>
            <a:ext cx="1428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111"/>
          </a:bodyPr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FFFFFF"/>
                </a:solidFill>
              </a:defRPr>
            </a:pPr>
            <a:r>
              <a:rPr sz="900" b="1">
                <a:solidFill>
                  <a:srgbClr val="FFFFFF"/>
                </a:solidFill>
              </a:rPr>
              <a:t>状态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4545BF4-99B0-4998-A5BA-6756C59792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152650"/>
            <a:ext cx="35242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GDP / 工业 / 消费 / 投资 / 价格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106C4BD-2D1C-4E2C-B847-C3E5871096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2152650"/>
            <a:ext cx="1809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2026-06-30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FFC16FF-0D23-4CF5-9FA5-67CABAE52B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2152650"/>
            <a:ext cx="2952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国家统计局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C15FCF9-467E-40E1-85E6-45EC86F487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2152650"/>
            <a:ext cx="1428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17233A"/>
                </a:solidFill>
              </a:defRPr>
            </a:pPr>
            <a:r>
              <a:rPr sz="863" b="1">
                <a:solidFill>
                  <a:srgbClr val="17233A"/>
                </a:solidFill>
              </a:rPr>
              <a:t>最新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71F3EE6-2094-4E66-9480-96B8368405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495550"/>
            <a:ext cx="107823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4F7"/>
          </a:solidFill>
          <a:ln xmlns:a="http://schemas.openxmlformats.org/drawingml/2006/main" w="9525">
            <a:solidFill>
              <a:srgbClr val="F1F4F7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9CEDB2D-CC30-4FE9-8CBE-8B2399E694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571750"/>
            <a:ext cx="35242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外贸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B29C90F-92EA-4905-9720-C963BB16F7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2571750"/>
            <a:ext cx="1809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2026-06-30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6029093-5A23-486F-AAA7-F94D4E564E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2571750"/>
            <a:ext cx="2952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海关总署 / 国家统计局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CD98DB5-F2DD-4F1A-B438-265F98B8CF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2571750"/>
            <a:ext cx="1428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17233A"/>
                </a:solidFill>
              </a:defRPr>
            </a:pPr>
            <a:r>
              <a:rPr sz="863" b="1">
                <a:solidFill>
                  <a:srgbClr val="17233A"/>
                </a:solidFill>
              </a:rPr>
              <a:t>最新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9E38F3F-EB76-40A3-974A-76001C9924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990850"/>
            <a:ext cx="35242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货币与社融总量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17291CD-6EAD-4C20-A346-619E8C5AF0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2990850"/>
            <a:ext cx="1809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2026-06-30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DD60D9D-25E5-49EE-AFBC-4416AB3559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2990850"/>
            <a:ext cx="2952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中国人民银行 / Wind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1C3DF0F-9A0F-4AF2-BF4A-2FB19867C1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2990850"/>
            <a:ext cx="1428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17233A"/>
                </a:solidFill>
              </a:defRPr>
            </a:pPr>
            <a:r>
              <a:rPr sz="863" b="1">
                <a:solidFill>
                  <a:srgbClr val="17233A"/>
                </a:solidFill>
              </a:rPr>
              <a:t>最新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E430D10-A144-4FB1-B811-D19A1C635A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333750"/>
            <a:ext cx="107823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4F7"/>
          </a:solidFill>
          <a:ln xmlns:a="http://schemas.openxmlformats.org/drawingml/2006/main" w="9525">
            <a:solidFill>
              <a:srgbClr val="F1F4F7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810954A-64EA-44C4-ABF2-71B80954F4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409950"/>
            <a:ext cx="35242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公共财政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A5ACE4E-1BC2-4519-92BD-C5BB088E22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3409950"/>
            <a:ext cx="1809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2026-05-31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C2E6394-CD7D-4027-B531-42A1281DB4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3409950"/>
            <a:ext cx="2952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财政部 / Wind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6C3E687-ADFC-4F32-8DEC-4658D27F6F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3409950"/>
            <a:ext cx="1428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17233A"/>
                </a:solidFill>
              </a:defRPr>
            </a:pPr>
            <a:r>
              <a:rPr sz="863" b="1">
                <a:solidFill>
                  <a:srgbClr val="17233A"/>
                </a:solidFill>
              </a:rPr>
              <a:t>晚1个月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9108B0E-778D-43EF-8BEE-6174E5E4A4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829050"/>
            <a:ext cx="35242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中国股票、商品、汇率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853DF17-E471-4D9E-BA9E-A1321B5F0C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3829050"/>
            <a:ext cx="1809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2026-07-17—20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C165386-45E0-44C8-AE88-60868D3886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3829050"/>
            <a:ext cx="2952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Wind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9A77B386-B35D-4C95-B6E8-8992BBB5F6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3829050"/>
            <a:ext cx="1428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17233A"/>
                </a:solidFill>
              </a:defRPr>
            </a:pPr>
            <a:r>
              <a:rPr sz="863" b="1">
                <a:solidFill>
                  <a:srgbClr val="17233A"/>
                </a:solidFill>
              </a:rPr>
              <a:t>最新交易日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2A3FCF20-A1E7-485B-B2F7-4EB52FC092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171950"/>
            <a:ext cx="107823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4F7"/>
          </a:solidFill>
          <a:ln xmlns:a="http://schemas.openxmlformats.org/drawingml/2006/main" w="9525">
            <a:solidFill>
              <a:srgbClr val="F1F4F7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EA94AA61-2A14-4374-88F0-7C4A2C2F12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248150"/>
            <a:ext cx="35242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海外股票、利率、外汇、黄金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261EBCD7-3222-43A4-AAC0-5747324676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4248150"/>
            <a:ext cx="1809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2026-07-17—20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A6C80CBA-8DC3-4EB6-97B3-0200FAE350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4248150"/>
            <a:ext cx="2952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Wind / Deutsche Börse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BF105471-23FE-492A-A0A1-5F17393672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4248150"/>
            <a:ext cx="1428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17233A"/>
                </a:solidFill>
              </a:defRPr>
            </a:pPr>
            <a:r>
              <a:rPr sz="863" b="1">
                <a:solidFill>
                  <a:srgbClr val="17233A"/>
                </a:solidFill>
              </a:rPr>
              <a:t>最新交易日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352CBD47-AF66-4DC6-B9F2-D3F9BE78EB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667250"/>
            <a:ext cx="35242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务工、信贷分项、地产债股、国内利率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A6AFBD22-4E03-44A3-8ECC-C6EEA2A1F8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4667250"/>
            <a:ext cx="1809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2026-03—04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F950FDA6-D37C-4D11-99A0-F161A89AD8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4667250"/>
            <a:ext cx="2952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原稿历史序列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80914128-174C-4A5A-AE08-3F59FD3590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4667250"/>
            <a:ext cx="1428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C9483B"/>
                </a:solidFill>
              </a:defRPr>
            </a:pPr>
            <a:r>
              <a:rPr sz="863" b="1">
                <a:solidFill>
                  <a:srgbClr val="C9483B"/>
                </a:solidFill>
              </a:rPr>
              <a:t>历史观察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E65ECF89-1A99-4BBD-911B-C7C21D409B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010150"/>
            <a:ext cx="107823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4F7"/>
          </a:solidFill>
          <a:ln xmlns:a="http://schemas.openxmlformats.org/drawingml/2006/main" w="9525">
            <a:solidFill>
              <a:srgbClr val="F1F4F7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5EEA5203-9CE8-498C-913D-7893397A70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086350"/>
            <a:ext cx="35242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新兴市场PMI / 债券 / 汇率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DD51D620-C4EB-4E9A-9462-A3C505C6AC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5086350"/>
            <a:ext cx="1809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2026-03—04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201C3F81-B233-4CA5-BA0D-EE264D0BD0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5086350"/>
            <a:ext cx="2952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0">
                <a:solidFill>
                  <a:srgbClr val="17233A"/>
                </a:solidFill>
              </a:defRPr>
            </a:pPr>
            <a:r>
              <a:rPr sz="863" b="0">
                <a:solidFill>
                  <a:srgbClr val="17233A"/>
                </a:solidFill>
              </a:rPr>
              <a:t>原稿历史序列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A00D5FDD-B9AE-4966-BB1D-095B96F08B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5086350"/>
            <a:ext cx="1428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 b="1">
                <a:solidFill>
                  <a:srgbClr val="C9483B"/>
                </a:solidFill>
              </a:defRPr>
            </a:pPr>
            <a:r>
              <a:rPr sz="863" b="1">
                <a:solidFill>
                  <a:srgbClr val="C9483B"/>
                </a:solidFill>
              </a:rPr>
              <a:t>历史观察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E771C9F5-1060-47BE-BC30-17AA733FC3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3EE"/>
          </a:solidFill>
          <a:ln xmlns:a="http://schemas.openxmlformats.org/drawingml/2006/main" w="9525">
            <a:solidFill>
              <a:srgbClr val="EAF3EE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63E85B00-40A8-4173-BFA0-65662709EA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061"/>
          </a:solidFill>
          <a:ln xmlns:a="http://schemas.openxmlformats.org/drawingml/2006/main" w="9525">
            <a:solidFill>
              <a:srgbClr val="3D8061"/>
            </a:solidFill>
            <a:prstDash val="solid"/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5F0D50E1-5109-4046-8157-95DA009CB0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3D8061"/>
                </a:solidFill>
              </a:defRPr>
            </a:pPr>
            <a:r>
              <a:rPr sz="825" b="1">
                <a:solidFill>
                  <a:srgbClr val="3D8061"/>
                </a:solidFill>
              </a:rPr>
              <a:t>研判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2984DEF6-C4A9-4486-94D2-B8A5BC1BFA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核心判断只使用截至6月或7月的可核验数据；2—4月截止的序列仅用于历史背景，并在相关页和来源目录同时标注。</a:t>
            </a:r>
          </a:p>
        </p:txBody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B04A2467-5442-4C30-AB78-790194C28B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5311463F-0DC8-4203-8530-43C5D09CF0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资料来源：本次PPT内嵌数据审计；截止日按各序列实际最后一个观测值识别</a:t>
            </a:r>
          </a:p>
        </p:txBody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54140341-D2F9-43DA-9967-F2D7CC855F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50</a:t>
            </a:r>
          </a:p>
        </p:txBody>
      </p:sp>
    </p:spTree>
    <p:extLst>
      <p:ext uri="{BB962C8B-B14F-4D97-AF65-F5344CB8AC3E}">
        <p14:creationId xmlns:p14="http://schemas.microsoft.com/office/powerpoint/2010/main" val="36244926"/>
      </p:ext>
    </p:extLst>
  </p:cSld>
</p:sld>
</file>

<file path=ppt/slides/slide51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DA762918-6E78-45D6-8E36-6AF8842E07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DATA APPENDIX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0D50D69-30B4-4B5A-8730-90B813E7B1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51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43E4C58-124C-4FE8-BE65-1C7218BD48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图示口径：异常点剔除、动态坐标轴、双轴与缺失值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6E48D8E-D947-441F-A070-24F89BB533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所有调整只影响主图显示；底稿原始观测与来源均未改写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661B282-9385-4B5F-91FB-CEECAA70F3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C42D392-5538-43C0-B3BB-7C1F83D25B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1101090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9622773-C662-4B1D-8CD0-89CC0841F1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8097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9487"/>
          </a:bodyPr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286CA8"/>
                </a:solidFill>
              </a:defRPr>
            </a:pPr>
            <a:r>
              <a:rPr sz="975" b="1">
                <a:solidFill>
                  <a:srgbClr val="286CA8"/>
                </a:solidFill>
              </a:rPr>
              <a:t>01  累计同比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37CB6A9-D2E5-45EF-A463-F962388594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076450"/>
            <a:ext cx="485775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17233A"/>
                </a:solidFill>
              </a:defRPr>
            </a:pPr>
            <a:r>
              <a:rPr sz="938">
                <a:solidFill>
                  <a:srgbClr val="17233A"/>
                </a:solidFill>
              </a:rPr>
              <a:t>固定资产投资、制造业、民间、基建、地产、社零等沿用官方累计同比；季末页取3/6/9/12月观测。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06F68CE-18AD-406E-A8AA-D1F86E6789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18097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9487"/>
          </a:bodyPr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286CA8"/>
                </a:solidFill>
              </a:defRPr>
            </a:pPr>
            <a:r>
              <a:rPr sz="975" b="1">
                <a:solidFill>
                  <a:srgbClr val="286CA8"/>
                </a:solidFill>
              </a:rPr>
              <a:t>02  1—2月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783B3B9-6650-4E37-BA2C-0FC92D92A1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076450"/>
            <a:ext cx="485775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17233A"/>
                </a:solidFill>
              </a:defRPr>
            </a:pPr>
            <a:r>
              <a:rPr sz="938">
                <a:solidFill>
                  <a:srgbClr val="17233A"/>
                </a:solidFill>
              </a:rPr>
              <a:t>月度宏观序列遇1—2月合并发布时保留官方累计/拆分口径，不用0填补，也不将缺失值视为真实观测。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077A687-2BD8-4FAF-B837-F7D04888DD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7241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9487"/>
          </a:bodyPr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286CA8"/>
                </a:solidFill>
              </a:defRPr>
            </a:pPr>
            <a:r>
              <a:rPr sz="975" b="1">
                <a:solidFill>
                  <a:srgbClr val="286CA8"/>
                </a:solidFill>
              </a:rPr>
              <a:t>03  异常点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765BEF7-1801-4555-A85A-C76657FD51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990850"/>
            <a:ext cx="485775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17233A"/>
                </a:solidFill>
              </a:defRPr>
            </a:pPr>
            <a:r>
              <a:rPr sz="938">
                <a:solidFill>
                  <a:srgbClr val="17233A"/>
                </a:solidFill>
              </a:rPr>
              <a:t>季度序列自2019年起；仅将经逐点核验且显著破坏可比性的疫情、封控、重启或低基数点置空，其余波动保留。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2497C04-369A-416C-A6DE-D9CBAA13A1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7241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9487"/>
          </a:bodyPr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286CA8"/>
                </a:solidFill>
              </a:defRPr>
            </a:pPr>
            <a:r>
              <a:rPr sz="975" b="1">
                <a:solidFill>
                  <a:srgbClr val="286CA8"/>
                </a:solidFill>
              </a:rPr>
              <a:t>04  动态轴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FDFCD36-D8EF-48C3-B781-7F2CC7D72A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990850"/>
            <a:ext cx="485775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17233A"/>
                </a:solidFill>
              </a:defRPr>
            </a:pPr>
            <a:r>
              <a:rPr sz="938">
                <a:solidFill>
                  <a:srgbClr val="17233A"/>
                </a:solidFill>
              </a:rPr>
              <a:t>折线图先置空异常点，再按剩余显示值设置上下限，使有效波动约占绘图区75%—85%，保留4—6个可读主刻度。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FA28144-2066-40F8-87B0-C9D1763D1B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6385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9487"/>
          </a:bodyPr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286CA8"/>
                </a:solidFill>
              </a:defRPr>
            </a:pPr>
            <a:r>
              <a:rPr sz="975" b="1">
                <a:solidFill>
                  <a:srgbClr val="286CA8"/>
                </a:solidFill>
              </a:rPr>
              <a:t>05  双轴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0D54A0C-3BA3-45A8-984F-94358A495C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905250"/>
            <a:ext cx="485775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17233A"/>
                </a:solidFill>
              </a:defRPr>
            </a:pPr>
            <a:r>
              <a:rPr sz="938">
                <a:solidFill>
                  <a:srgbClr val="17233A"/>
                </a:solidFill>
              </a:rPr>
              <a:t>恰好两条线且波动范围或标准差约相差3倍、或小序列占共享轴不足25%时使用左右轴；轴色与系列同色。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88A50D1-5335-4339-B401-C37ADF31D3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6385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9487"/>
          </a:bodyPr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286CA8"/>
                </a:solidFill>
              </a:defRPr>
            </a:pPr>
            <a:r>
              <a:rPr sz="975" b="1">
                <a:solidFill>
                  <a:srgbClr val="286CA8"/>
                </a:solidFill>
              </a:rPr>
              <a:t>06  柱图基线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2474816-D540-466B-8FE6-3CF4D9BBD8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905250"/>
            <a:ext cx="485775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17233A"/>
                </a:solidFill>
              </a:defRPr>
            </a:pPr>
            <a:r>
              <a:rPr sz="938">
                <a:solidFill>
                  <a:srgbClr val="17233A"/>
                </a:solidFill>
              </a:rPr>
              <a:t>条形与柱形以长度编码绝对大小，继续保留0基线；非零动态起点只用于不会误导幅度的时间序列折线图。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424CF18-1116-49DD-AA8F-1E3926019C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5529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9487"/>
          </a:bodyPr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286CA8"/>
                </a:solidFill>
              </a:defRPr>
            </a:pPr>
            <a:r>
              <a:rPr sz="975" b="1">
                <a:solidFill>
                  <a:srgbClr val="286CA8"/>
                </a:solidFill>
              </a:rPr>
              <a:t>07  断点与缺失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8DEB479-FDAA-406E-AD16-A206B27031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819650"/>
            <a:ext cx="485775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17233A"/>
                </a:solidFill>
              </a:defRPr>
            </a:pPr>
            <a:r>
              <a:rPr sz="938">
                <a:solidFill>
                  <a:srgbClr val="17233A"/>
                </a:solidFill>
              </a:rPr>
              <a:t>异常点与原始缺失分开标记；均不插值、不补0、不跨空点连线。高频市场序列按月末或最新交易日抽样。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C737A25-152C-4BA3-B925-6F118CBA3A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45529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9487"/>
          </a:bodyPr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286CA8"/>
                </a:solidFill>
              </a:defRPr>
            </a:pPr>
            <a:r>
              <a:rPr sz="975" b="1">
                <a:solidFill>
                  <a:srgbClr val="286CA8"/>
                </a:solidFill>
              </a:rPr>
              <a:t>08  披露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FFA06A4-71C0-4807-9258-13CB400E13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4819650"/>
            <a:ext cx="485775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17233A"/>
                </a:solidFill>
              </a:defRPr>
            </a:pPr>
            <a:r>
              <a:rPr sz="938">
                <a:solidFill>
                  <a:srgbClr val="17233A"/>
                </a:solidFill>
              </a:rPr>
              <a:t>受影响页P8、P9、P10、P15、P19、P21逐图列示剔除季度；完整原值、判定理由与图示处理见P52及审计底表。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62626DF-7BDA-4B28-A3B4-C11B35E8B8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9525">
            <a:solidFill>
              <a:srgbClr val="EAF0F6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1810757-E819-4482-AB4E-3DE17949D0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7FD048E-6E60-41C1-9881-BE5B342387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286CA8"/>
                </a:solidFill>
              </a:defRPr>
            </a:pPr>
            <a:r>
              <a:rPr sz="825" b="1">
                <a:solidFill>
                  <a:srgbClr val="286CA8"/>
                </a:solidFill>
              </a:rPr>
              <a:t>研判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E55A0C5-958F-4099-9043-C2A4F8716C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处理顺序固定为：覆盖2019年以来 → 逐点核验并置空 → 选择单轴/双轴 → 按剩余显示值重算坐标轴；原始值不能被改写。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A57C844-5991-4604-8AA7-BD304F03DC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C73056BA-80C1-456C-81C1-9B04AB23A8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资料来源：国家统计局月度/季度发布规则；本次数据审计与可视化重构说明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6349E20-2CFC-44B6-B49A-E479325B65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51</a:t>
            </a:r>
          </a:p>
        </p:txBody>
      </p:sp>
    </p:spTree>
    <p:extLst>
      <p:ext uri="{BB962C8B-B14F-4D97-AF65-F5344CB8AC3E}">
        <p14:creationId xmlns:p14="http://schemas.microsoft.com/office/powerpoint/2010/main" val="401686192"/>
      </p:ext>
    </p:extLst>
  </p:cSld>
</p:sld>
</file>

<file path=ppt/slides/slide52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F07B58D9-2B74-4CDF-AAC4-9FAC566F3A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DATA APPENDIX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8700F95-53E4-489C-A75E-461D0F2ABB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52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1957A55-A215-4891-8C8F-FD142DA0E7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季度异常点剔除清单：只改主图显示，不改原始发布值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001860A-AB75-4CDC-BD93-9E15CA225F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横轴季度保留、显示值置空、曲线断开；异常点不参与坐标轴计算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7D14066-A633-494B-A6D9-B47F4648DE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33AB6AB-505C-4763-A702-68F589E2AA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1101090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04E43D3-4B1C-4C98-A9BC-137E179014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676400"/>
            <a:ext cx="10782300" cy="361950"/>
          </a:xfrm>
          <a:prstGeom xmlns:a="http://schemas.openxmlformats.org/drawingml/2006/main" prst="roundRect">
            <a:avLst>
              <a:gd name="adj" fmla="val 31579"/>
            </a:avLst>
          </a:prstGeom>
          <a:solidFill xmlns:a="http://schemas.openxmlformats.org/drawingml/2006/main">
            <a:srgbClr val="163A63"/>
          </a:solidFill>
          <a:ln xmlns:a="http://schemas.openxmlformats.org/drawingml/2006/main" w="9525">
            <a:solidFill>
              <a:srgbClr val="163A63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C3E9F83-41C0-4440-BC14-A4BCC73BD3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762125"/>
            <a:ext cx="18478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4699"/>
          </a:bodyPr>
          <a:lstStyle xmlns:a="http://schemas.openxmlformats.org/drawingml/2006/main"/>
          <a:p xmlns:a="http://schemas.openxmlformats.org/drawingml/2006/main">
            <a:pPr>
              <a:defRPr sz="915" b="1">
                <a:solidFill>
                  <a:srgbClr val="FFFFFF"/>
                </a:solidFill>
              </a:defRPr>
            </a:pPr>
            <a:r>
              <a:rPr sz="915" b="1">
                <a:solidFill>
                  <a:srgbClr val="FFFFFF"/>
                </a:solidFill>
              </a:rPr>
              <a:t>页面 / 指标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D57BFC5-471A-4AD9-B01B-07217CA203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1762125"/>
            <a:ext cx="23241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4699"/>
          </a:bodyPr>
          <a:lstStyle xmlns:a="http://schemas.openxmlformats.org/drawingml/2006/main"/>
          <a:p xmlns:a="http://schemas.openxmlformats.org/drawingml/2006/main">
            <a:pPr>
              <a:defRPr sz="915" b="1">
                <a:solidFill>
                  <a:srgbClr val="FFFFFF"/>
                </a:solidFill>
              </a:defRPr>
            </a:pPr>
            <a:r>
              <a:rPr sz="915" b="1">
                <a:solidFill>
                  <a:srgbClr val="FFFFFF"/>
                </a:solidFill>
              </a:rPr>
              <a:t>主图置空季度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55CD2F9-D6D1-47B0-9A7C-C671A91A34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1762125"/>
            <a:ext cx="28384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4699"/>
          </a:bodyPr>
          <a:lstStyle xmlns:a="http://schemas.openxmlformats.org/drawingml/2006/main"/>
          <a:p xmlns:a="http://schemas.openxmlformats.org/drawingml/2006/main">
            <a:pPr>
              <a:defRPr sz="915" b="1">
                <a:solidFill>
                  <a:srgbClr val="FFFFFF"/>
                </a:solidFill>
              </a:defRPr>
            </a:pPr>
            <a:r>
              <a:rPr sz="915" b="1">
                <a:solidFill>
                  <a:srgbClr val="FFFFFF"/>
                </a:solidFill>
              </a:rPr>
              <a:t>原始发布值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FC9C71A-9A0D-4BD1-BC23-F848EDC468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1762125"/>
            <a:ext cx="32004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4699"/>
          </a:bodyPr>
          <a:lstStyle xmlns:a="http://schemas.openxmlformats.org/drawingml/2006/main"/>
          <a:p xmlns:a="http://schemas.openxmlformats.org/drawingml/2006/main">
            <a:pPr>
              <a:defRPr sz="915" b="1">
                <a:solidFill>
                  <a:srgbClr val="FFFFFF"/>
                </a:solidFill>
              </a:defRPr>
            </a:pPr>
            <a:r>
              <a:rPr sz="915" b="1">
                <a:solidFill>
                  <a:srgbClr val="FFFFFF"/>
                </a:solidFill>
              </a:rPr>
              <a:t>判定理由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12A9ABB-BA53-422B-8740-7514485830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105025"/>
            <a:ext cx="17716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1">
                <a:solidFill>
                  <a:srgbClr val="17233A"/>
                </a:solidFill>
              </a:defRPr>
            </a:pPr>
            <a:r>
              <a:rPr sz="832" b="1">
                <a:solidFill>
                  <a:srgbClr val="17233A"/>
                </a:solidFill>
              </a:rPr>
              <a:t>P8｜实际GDP同比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23D13E1-12A8-43BE-914B-08F8357C2A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2105025"/>
            <a:ext cx="22479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0">
                <a:solidFill>
                  <a:srgbClr val="C68B2C"/>
                </a:solidFill>
              </a:defRPr>
            </a:pPr>
            <a:r>
              <a:rPr sz="832" b="0">
                <a:solidFill>
                  <a:srgbClr val="C68B2C"/>
                </a:solidFill>
              </a:rPr>
              <a:t>20Q1；22Q2；23Q2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CACECF3-3B47-4CEB-A65E-7A7FA9CA11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2105025"/>
            <a:ext cx="27622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03" b="0">
                <a:solidFill>
                  <a:srgbClr val="17233A"/>
                </a:solidFill>
              </a:defRPr>
            </a:pPr>
            <a:r>
              <a:rPr sz="803" b="0">
                <a:solidFill>
                  <a:srgbClr val="17233A"/>
                </a:solidFill>
              </a:rPr>
              <a:t>−6.8%；0.8%；6.5%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840CA7A-F2B2-445A-8239-41A116C2F6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2105025"/>
            <a:ext cx="31242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0">
                <a:solidFill>
                  <a:srgbClr val="17233A"/>
                </a:solidFill>
              </a:defRPr>
            </a:pPr>
            <a:r>
              <a:rPr sz="832" b="0">
                <a:solidFill>
                  <a:srgbClr val="17233A"/>
                </a:solidFill>
              </a:rPr>
              <a:t>疫情停摆、封控与低基数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3B2E29F-4117-4111-A157-E3839D7457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495550"/>
            <a:ext cx="10782300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4F7"/>
          </a:solidFill>
          <a:ln xmlns:a="http://schemas.openxmlformats.org/drawingml/2006/main" w="9525">
            <a:solidFill>
              <a:srgbClr val="F1F4F7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A580D3E-DF7E-4263-984F-223197C9A1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533650"/>
            <a:ext cx="17716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1">
                <a:solidFill>
                  <a:srgbClr val="17233A"/>
                </a:solidFill>
              </a:defRPr>
            </a:pPr>
            <a:r>
              <a:rPr sz="832" b="1">
                <a:solidFill>
                  <a:srgbClr val="17233A"/>
                </a:solidFill>
              </a:rPr>
              <a:t>P9｜实际/名义GDP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D63055B-3210-4E57-9974-B95B76B1AD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2533650"/>
            <a:ext cx="22479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0">
                <a:solidFill>
                  <a:srgbClr val="C68B2C"/>
                </a:solidFill>
              </a:defRPr>
            </a:pPr>
            <a:r>
              <a:rPr sz="832" b="0">
                <a:solidFill>
                  <a:srgbClr val="C68B2C"/>
                </a:solidFill>
              </a:rPr>
              <a:t>实际同P8；名义20Q1、21Q1—Q2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467D783-A14A-4DCD-A250-BD83D01F54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2533650"/>
            <a:ext cx="27622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03" b="0">
                <a:solidFill>
                  <a:srgbClr val="17233A"/>
                </a:solidFill>
              </a:defRPr>
            </a:pPr>
            <a:r>
              <a:rPr sz="803" b="0">
                <a:solidFill>
                  <a:srgbClr val="17233A"/>
                </a:solidFill>
              </a:rPr>
              <a:t>名义−5.32%；21.65%；13.62%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13974BB-CB3F-4384-9383-83901FAD0E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2533650"/>
            <a:ext cx="31242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0">
                <a:solidFill>
                  <a:srgbClr val="17233A"/>
                </a:solidFill>
              </a:defRPr>
            </a:pPr>
            <a:r>
              <a:rPr sz="832" b="0">
                <a:solidFill>
                  <a:srgbClr val="17233A"/>
                </a:solidFill>
              </a:rPr>
              <a:t>疫情冲击与重启低基数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CCA7972-6353-4302-A070-94C3DC4651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962275"/>
            <a:ext cx="17716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1">
                <a:solidFill>
                  <a:srgbClr val="17233A"/>
                </a:solidFill>
              </a:defRPr>
            </a:pPr>
            <a:r>
              <a:rPr sz="832" b="1">
                <a:solidFill>
                  <a:srgbClr val="17233A"/>
                </a:solidFill>
              </a:rPr>
              <a:t>P8｜GDP季调环比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46BE2D6-2239-4343-B03C-E808059B5B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2962275"/>
            <a:ext cx="22479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0">
                <a:solidFill>
                  <a:srgbClr val="C68B2C"/>
                </a:solidFill>
              </a:defRPr>
            </a:pPr>
            <a:r>
              <a:rPr sz="832" b="0">
                <a:solidFill>
                  <a:srgbClr val="C68B2C"/>
                </a:solidFill>
              </a:rPr>
              <a:t>20Q1—Q2；22Q2—Q3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5853FEB-EC06-492D-AC7B-2295DA4F78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2962275"/>
            <a:ext cx="27622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03" b="0">
                <a:solidFill>
                  <a:srgbClr val="17233A"/>
                </a:solidFill>
              </a:defRPr>
            </a:pPr>
            <a:r>
              <a:rPr sz="803" b="0">
                <a:solidFill>
                  <a:srgbClr val="17233A"/>
                </a:solidFill>
              </a:rPr>
              <a:t>−10.5%；12.8%；−0.7%；3.3%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444066F-125D-4807-A33C-CAEF58C671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2962275"/>
            <a:ext cx="31242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0">
                <a:solidFill>
                  <a:srgbClr val="17233A"/>
                </a:solidFill>
              </a:defRPr>
            </a:pPr>
            <a:r>
              <a:rPr sz="832" b="0">
                <a:solidFill>
                  <a:srgbClr val="17233A"/>
                </a:solidFill>
              </a:rPr>
              <a:t>停摆与集中复工/重启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702F380-F131-4786-B848-469F6D7F0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352800"/>
            <a:ext cx="10782300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4F7"/>
          </a:solidFill>
          <a:ln xmlns:a="http://schemas.openxmlformats.org/drawingml/2006/main" w="9525">
            <a:solidFill>
              <a:srgbClr val="F1F4F7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C30B27D-4175-41FD-B434-75C336AB3B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390900"/>
            <a:ext cx="17716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1">
                <a:solidFill>
                  <a:srgbClr val="17233A"/>
                </a:solidFill>
              </a:defRPr>
            </a:pPr>
            <a:r>
              <a:rPr sz="832" b="1">
                <a:solidFill>
                  <a:srgbClr val="17233A"/>
                </a:solidFill>
              </a:rPr>
              <a:t>P10｜三次产业同比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E11C01E-4269-45D2-8F62-F3FD3A190F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3390900"/>
            <a:ext cx="22479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0">
                <a:solidFill>
                  <a:srgbClr val="C68B2C"/>
                </a:solidFill>
              </a:defRPr>
            </a:pPr>
            <a:r>
              <a:rPr sz="832" b="0">
                <a:solidFill>
                  <a:srgbClr val="C68B2C"/>
                </a:solidFill>
              </a:rPr>
              <a:t>20Q1；22Q2；23Q2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F103D8A-BEF1-4557-AADE-D4D29D024F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3390900"/>
            <a:ext cx="27622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03" b="0">
                <a:solidFill>
                  <a:srgbClr val="17233A"/>
                </a:solidFill>
              </a:defRPr>
            </a:pPr>
            <a:r>
              <a:rPr sz="803" b="0">
                <a:solidFill>
                  <a:srgbClr val="17233A"/>
                </a:solidFill>
              </a:rPr>
              <a:t>20Q1 一/二/三产−3.2/−9.6/−5.2%；22Q2 二/三产0.2/0.8%；23Q2 三产7.9%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B394B4B-9394-430A-B8AC-E5BA4FED6E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3390900"/>
            <a:ext cx="31242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0">
                <a:solidFill>
                  <a:srgbClr val="17233A"/>
                </a:solidFill>
              </a:defRPr>
            </a:pPr>
            <a:r>
              <a:rPr sz="832" b="0">
                <a:solidFill>
                  <a:srgbClr val="17233A"/>
                </a:solidFill>
              </a:rPr>
              <a:t>20Q1疫情停摆；22Q2封控冲击；23Q2三产低基数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96F0AE6-1A19-4BED-8E32-B79CB6852A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819525"/>
            <a:ext cx="17716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1">
                <a:solidFill>
                  <a:srgbClr val="17233A"/>
                </a:solidFill>
              </a:defRPr>
            </a:pPr>
            <a:r>
              <a:rPr sz="832" b="1">
                <a:solidFill>
                  <a:srgbClr val="17233A"/>
                </a:solidFill>
              </a:rPr>
              <a:t>P15｜产能利用率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1F32D0D-AED5-475F-B3AB-407D895ACF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3819525"/>
            <a:ext cx="22479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0">
                <a:solidFill>
                  <a:srgbClr val="C68B2C"/>
                </a:solidFill>
              </a:defRPr>
            </a:pPr>
            <a:r>
              <a:rPr sz="832" b="0">
                <a:solidFill>
                  <a:srgbClr val="C68B2C"/>
                </a:solidFill>
              </a:rPr>
              <a:t>20Q1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22C8A80-E3AD-4E24-B720-8837EC8523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3819525"/>
            <a:ext cx="27622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03" b="0">
                <a:solidFill>
                  <a:srgbClr val="17233A"/>
                </a:solidFill>
              </a:defRPr>
            </a:pPr>
            <a:r>
              <a:rPr sz="803" b="0">
                <a:solidFill>
                  <a:srgbClr val="17233A"/>
                </a:solidFill>
              </a:rPr>
              <a:t>67.3%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812DE4B6-E35F-4B11-B932-BBD29D9F0B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3819525"/>
            <a:ext cx="31242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0">
                <a:solidFill>
                  <a:srgbClr val="17233A"/>
                </a:solidFill>
              </a:defRPr>
            </a:pPr>
            <a:r>
              <a:rPr sz="832" b="0">
                <a:solidFill>
                  <a:srgbClr val="17233A"/>
                </a:solidFill>
              </a:rPr>
              <a:t>疫情停工导致唯一显著离群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B9FDA0F5-87AF-4C9B-AB96-50A9E68219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210050"/>
            <a:ext cx="10782300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4F7"/>
          </a:solidFill>
          <a:ln xmlns:a="http://schemas.openxmlformats.org/drawingml/2006/main" w="9525">
            <a:solidFill>
              <a:srgbClr val="F1F4F7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34C9678A-8E31-4237-A6D3-E553FB71B2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48150"/>
            <a:ext cx="17716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1">
                <a:solidFill>
                  <a:srgbClr val="17233A"/>
                </a:solidFill>
              </a:defRPr>
            </a:pPr>
            <a:r>
              <a:rPr sz="832" b="1">
                <a:solidFill>
                  <a:srgbClr val="17233A"/>
                </a:solidFill>
              </a:rPr>
              <a:t>P19｜社零季末累计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32F105F4-DFE8-431B-81E8-EB16473729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4248150"/>
            <a:ext cx="22479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0">
                <a:solidFill>
                  <a:srgbClr val="C68B2C"/>
                </a:solidFill>
              </a:defRPr>
            </a:pPr>
            <a:r>
              <a:rPr sz="832" b="0">
                <a:solidFill>
                  <a:srgbClr val="C68B2C"/>
                </a:solidFill>
              </a:rPr>
              <a:t>20Q1—21Q4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89A8BAF5-CB00-40C3-BAB0-CEABB617B8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4248150"/>
            <a:ext cx="27622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03" b="0">
                <a:solidFill>
                  <a:srgbClr val="17233A"/>
                </a:solidFill>
              </a:defRPr>
            </a:pPr>
            <a:r>
              <a:rPr sz="803" b="0">
                <a:solidFill>
                  <a:srgbClr val="17233A"/>
                </a:solidFill>
              </a:rPr>
              <a:t>2020 −19.0%至−3.9%；2021 33.9%至12.5%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45F06085-FAD6-46EB-AD9C-2CDDE576F4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4248150"/>
            <a:ext cx="31242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0">
                <a:solidFill>
                  <a:srgbClr val="17233A"/>
                </a:solidFill>
              </a:defRPr>
            </a:pPr>
            <a:r>
              <a:rPr sz="832" b="0">
                <a:solidFill>
                  <a:srgbClr val="17233A"/>
                </a:solidFill>
              </a:rPr>
              <a:t>累计口径的疫情冲击与次年低基数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DC1FD263-52B3-46CD-B07F-711CA5D512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676775"/>
            <a:ext cx="17716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1">
                <a:solidFill>
                  <a:srgbClr val="17233A"/>
                </a:solidFill>
              </a:defRPr>
            </a:pPr>
            <a:r>
              <a:rPr sz="832" b="1">
                <a:solidFill>
                  <a:srgbClr val="17233A"/>
                </a:solidFill>
              </a:rPr>
              <a:t>P21｜务工收入同比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9DE0B497-6A8C-4B76-97E2-B7E82FCF9B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4676775"/>
            <a:ext cx="22479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0">
                <a:solidFill>
                  <a:srgbClr val="C68B2C"/>
                </a:solidFill>
              </a:defRPr>
            </a:pPr>
            <a:r>
              <a:rPr sz="832" b="0">
                <a:solidFill>
                  <a:srgbClr val="C68B2C"/>
                </a:solidFill>
              </a:rPr>
              <a:t>20Q1—Q2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E205807D-3332-4E1D-85F3-4C2E036514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4676775"/>
            <a:ext cx="27622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03" b="0">
                <a:solidFill>
                  <a:srgbClr val="17233A"/>
                </a:solidFill>
              </a:defRPr>
            </a:pPr>
            <a:r>
              <a:rPr sz="803" b="0">
                <a:solidFill>
                  <a:srgbClr val="17233A"/>
                </a:solidFill>
              </a:rPr>
              <a:t>−7.9%；−6.7%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24E4253E-0E4E-4132-BA26-A623B75735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4676775"/>
            <a:ext cx="31242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0">
                <a:solidFill>
                  <a:srgbClr val="17233A"/>
                </a:solidFill>
              </a:defRPr>
            </a:pPr>
            <a:r>
              <a:rPr sz="832" b="0">
                <a:solidFill>
                  <a:srgbClr val="17233A"/>
                </a:solidFill>
              </a:rPr>
              <a:t>跨区域流动受阻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751D506A-55D9-47D6-9BED-EB57502F88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067300"/>
            <a:ext cx="10782300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4F7"/>
          </a:solidFill>
          <a:ln xmlns:a="http://schemas.openxmlformats.org/drawingml/2006/main" w="9525">
            <a:solidFill>
              <a:srgbClr val="F1F4F7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8960A84B-96B8-4109-84BF-EA2B14464F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105400"/>
            <a:ext cx="17716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1">
                <a:solidFill>
                  <a:srgbClr val="17233A"/>
                </a:solidFill>
              </a:defRPr>
            </a:pPr>
            <a:r>
              <a:rPr sz="832" b="1">
                <a:solidFill>
                  <a:srgbClr val="17233A"/>
                </a:solidFill>
              </a:rPr>
              <a:t>P21｜务工人数同比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BF9163FF-80CF-41E7-B4E1-6D5F6A97DD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5105400"/>
            <a:ext cx="22479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0">
                <a:solidFill>
                  <a:srgbClr val="C68B2C"/>
                </a:solidFill>
              </a:defRPr>
            </a:pPr>
            <a:r>
              <a:rPr sz="832" b="0">
                <a:solidFill>
                  <a:srgbClr val="C68B2C"/>
                </a:solidFill>
              </a:rPr>
              <a:t>20Q1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2F97754E-6525-4295-8226-F91F41838C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5105400"/>
            <a:ext cx="27622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03" b="0">
                <a:solidFill>
                  <a:srgbClr val="17233A"/>
                </a:solidFill>
              </a:defRPr>
            </a:pPr>
            <a:r>
              <a:rPr sz="803" b="0">
                <a:solidFill>
                  <a:srgbClr val="17233A"/>
                </a:solidFill>
              </a:rPr>
              <a:t>−30.6%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C66D6698-5123-4F5A-9C5F-67203512F1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5105400"/>
            <a:ext cx="31242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32" b="0">
                <a:solidFill>
                  <a:srgbClr val="17233A"/>
                </a:solidFill>
              </a:defRPr>
            </a:pPr>
            <a:r>
              <a:rPr sz="832" b="0">
                <a:solidFill>
                  <a:srgbClr val="17233A"/>
                </a:solidFill>
              </a:rPr>
              <a:t>跨区域流动骤停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455E7A0C-B7C8-4185-930C-0FC56438FA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F3054373-C7F6-4932-AA1B-B46E012A99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6BF272FA-120C-4A38-A04D-F5EB40E93E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研判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A9A9F2A5-CABC-4597-B89C-FE393D36C9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未机械删除2020—2023：GDP平减指数与贸易季均等真实周期波动继续保留；完整逐点原值、显示标记和轴参数见随附CSV。</a:t>
            </a:r>
          </a:p>
        </p:txBody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843C35EB-17BF-4864-9DCD-6F8B95EAE1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EAE9A22A-25D4-4D11-B033-16DD8AC376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资料来源：国家统计局、海关总署、原稿Wind历史序列；异常点按可比基期、相邻季度与疫情阶段逐点复核</a:t>
            </a:r>
          </a:p>
        </p:txBody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2221DFAF-FC62-4D7B-9A87-308CBA7B02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52</a:t>
            </a:r>
          </a:p>
        </p:txBody>
      </p:sp>
    </p:spTree>
    <p:extLst>
      <p:ext uri="{BB962C8B-B14F-4D97-AF65-F5344CB8AC3E}">
        <p14:creationId xmlns:p14="http://schemas.microsoft.com/office/powerpoint/2010/main" val="160576824"/>
      </p:ext>
    </p:extLst>
  </p:cSld>
</p:sld>
</file>

<file path=ppt/slides/slide53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F6508621-10F2-450E-9B0E-BC9D33C637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SOURCE CATALOG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3895DD4-53D2-45BB-880E-DF41C2092D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53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A48757B-7B46-4A84-B0C4-DF3413BD26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国内宏观指标与来源目录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06BA81C-5FC7-405A-8227-5DFC94D21C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按模块列示原始发布机构、Wind角色、实际截止与原底稿映射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8F9DF2C-E70B-4B89-8ECC-696E0F3FCA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67924D2-7BD4-4427-82F1-5FBA234382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1101090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82EA76D-CDD3-42D4-8133-26830D02D6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676400"/>
            <a:ext cx="10782300" cy="361950"/>
          </a:xfrm>
          <a:prstGeom xmlns:a="http://schemas.openxmlformats.org/drawingml/2006/main" prst="roundRect">
            <a:avLst>
              <a:gd name="adj" fmla="val 31579"/>
            </a:avLst>
          </a:prstGeom>
          <a:solidFill xmlns:a="http://schemas.openxmlformats.org/drawingml/2006/main">
            <a:srgbClr val="163A63"/>
          </a:solidFill>
          <a:ln xmlns:a="http://schemas.openxmlformats.org/drawingml/2006/main" w="9525">
            <a:solidFill>
              <a:srgbClr val="163A63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CA9353F-FB74-4BF8-A21A-4706516B46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762125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623"/>
          </a:bodyPr>
          <a:lstStyle xmlns:a="http://schemas.openxmlformats.org/drawingml/2006/main"/>
          <a:p xmlns:a="http://schemas.openxmlformats.org/drawingml/2006/main">
            <a:pPr>
              <a:defRPr sz="938" b="1">
                <a:solidFill>
                  <a:srgbClr val="FFFFFF"/>
                </a:solidFill>
              </a:defRPr>
            </a:pPr>
            <a:r>
              <a:rPr sz="938" b="1">
                <a:solidFill>
                  <a:srgbClr val="FFFFFF"/>
                </a:solidFill>
              </a:rPr>
              <a:t>模块 / 原稿页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DBA37DC-7615-416D-87B6-24F8D96242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1762125"/>
            <a:ext cx="3714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623"/>
          </a:bodyPr>
          <a:lstStyle xmlns:a="http://schemas.openxmlformats.org/drawingml/2006/main"/>
          <a:p xmlns:a="http://schemas.openxmlformats.org/drawingml/2006/main">
            <a:pPr>
              <a:defRPr sz="938" b="1">
                <a:solidFill>
                  <a:srgbClr val="FFFFFF"/>
                </a:solidFill>
              </a:defRPr>
            </a:pPr>
            <a:r>
              <a:rPr sz="938" b="1">
                <a:solidFill>
                  <a:srgbClr val="FFFFFF"/>
                </a:solidFill>
              </a:rPr>
              <a:t>核心指标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DBA625A-5E34-408C-8105-884FA315AA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1762125"/>
            <a:ext cx="27622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623"/>
          </a:bodyPr>
          <a:lstStyle xmlns:a="http://schemas.openxmlformats.org/drawingml/2006/main"/>
          <a:p xmlns:a="http://schemas.openxmlformats.org/drawingml/2006/main">
            <a:pPr>
              <a:defRPr sz="938" b="1">
                <a:solidFill>
                  <a:srgbClr val="FFFFFF"/>
                </a:solidFill>
              </a:defRPr>
            </a:pPr>
            <a:r>
              <a:rPr sz="938" b="1">
                <a:solidFill>
                  <a:srgbClr val="FFFFFF"/>
                </a:solidFill>
              </a:rPr>
              <a:t>来源与口径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2E1E5D8-4DDA-4235-8653-40125DA09B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1762125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623"/>
          </a:bodyPr>
          <a:lstStyle xmlns:a="http://schemas.openxmlformats.org/drawingml/2006/main"/>
          <a:p xmlns:a="http://schemas.openxmlformats.org/drawingml/2006/main">
            <a:pPr>
              <a:defRPr sz="938" b="1">
                <a:solidFill>
                  <a:srgbClr val="FFFFFF"/>
                </a:solidFill>
              </a:defRPr>
            </a:pPr>
            <a:r>
              <a:rPr sz="938" b="1">
                <a:solidFill>
                  <a:srgbClr val="FFFFFF"/>
                </a:solidFill>
              </a:rPr>
              <a:t>截止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AF1C129-E85E-45DD-B381-A3C84E4381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124075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70" b="1">
                <a:solidFill>
                  <a:srgbClr val="17233A"/>
                </a:solidFill>
              </a:defRPr>
            </a:pPr>
            <a:r>
              <a:rPr sz="870" b="1">
                <a:solidFill>
                  <a:srgbClr val="17233A"/>
                </a:solidFill>
              </a:rPr>
              <a:t>增长与生产｜P2—17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1F41510-0B6E-4C67-9472-5C5CD6A0A3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2124075"/>
            <a:ext cx="3714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55">
                <a:solidFill>
                  <a:srgbClr val="17233A"/>
                </a:solidFill>
              </a:defRPr>
            </a:pPr>
            <a:r>
              <a:rPr sz="855">
                <a:solidFill>
                  <a:srgbClr val="17233A"/>
                </a:solidFill>
              </a:rPr>
              <a:t>GDP、平减指数、工业、服务业、产量、产能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0BD74F3-16CD-4862-BC82-FCD0F2E491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2124075"/>
            <a:ext cx="2762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87486"/>
                </a:solidFill>
              </a:defRPr>
            </a:pPr>
            <a:r>
              <a:rPr sz="825">
                <a:solidFill>
                  <a:srgbClr val="687486"/>
                </a:solidFill>
              </a:rPr>
              <a:t>国家统计局；Wind用于历史序列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BC5EA63-2597-4895-9593-95A126F01C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2124075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40">
                <a:solidFill>
                  <a:srgbClr val="17233A"/>
                </a:solidFill>
              </a:defRPr>
            </a:pPr>
            <a:r>
              <a:rPr sz="840">
                <a:solidFill>
                  <a:srgbClr val="17233A"/>
                </a:solidFill>
              </a:rPr>
              <a:t>2026-06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ACD230E-879A-460F-9AFF-541AF01E32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14600"/>
            <a:ext cx="107823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4F7"/>
          </a:solidFill>
          <a:ln xmlns:a="http://schemas.openxmlformats.org/drawingml/2006/main" w="9525">
            <a:solidFill>
              <a:srgbClr val="F1F4F7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BE256AA-2B56-446B-AB2A-A11757E6BC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562225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70" b="1">
                <a:solidFill>
                  <a:srgbClr val="17233A"/>
                </a:solidFill>
              </a:defRPr>
            </a:pPr>
            <a:r>
              <a:rPr sz="870" b="1">
                <a:solidFill>
                  <a:srgbClr val="17233A"/>
                </a:solidFill>
              </a:rPr>
              <a:t>投资与地产｜P19—34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FF59326-4F25-4951-960B-D45AA8CD86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2562225"/>
            <a:ext cx="3714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55">
                <a:solidFill>
                  <a:srgbClr val="17233A"/>
                </a:solidFill>
              </a:defRPr>
            </a:pPr>
            <a:r>
              <a:rPr sz="855">
                <a:solidFill>
                  <a:srgbClr val="17233A"/>
                </a:solidFill>
              </a:rPr>
              <a:t>固定投资、制造业、基建、地产、房价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405E8C5-53D3-44EB-B08F-DFE9CFAC28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2562225"/>
            <a:ext cx="2762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87486"/>
                </a:solidFill>
              </a:defRPr>
            </a:pPr>
            <a:r>
              <a:rPr sz="825">
                <a:solidFill>
                  <a:srgbClr val="687486"/>
                </a:solidFill>
              </a:rPr>
              <a:t>国家统计局；累计/季末口径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06AE03C-DBA5-45A3-939E-F9ACD3597A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2562225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40">
                <a:solidFill>
                  <a:srgbClr val="17233A"/>
                </a:solidFill>
              </a:defRPr>
            </a:pPr>
            <a:r>
              <a:rPr sz="840">
                <a:solidFill>
                  <a:srgbClr val="17233A"/>
                </a:solidFill>
              </a:rPr>
              <a:t>2026-06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61F1464-0B64-44D6-A436-8F8C6273FF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000375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70" b="1">
                <a:solidFill>
                  <a:srgbClr val="17233A"/>
                </a:solidFill>
              </a:defRPr>
            </a:pPr>
            <a:r>
              <a:rPr sz="870" b="1">
                <a:solidFill>
                  <a:srgbClr val="17233A"/>
                </a:solidFill>
              </a:rPr>
              <a:t>消费与就业｜P35—43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53CEB26-4552-4F4F-ADF0-7D77F02356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3000375"/>
            <a:ext cx="3714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55">
                <a:solidFill>
                  <a:srgbClr val="17233A"/>
                </a:solidFill>
              </a:defRPr>
            </a:pPr>
            <a:r>
              <a:rPr sz="855">
                <a:solidFill>
                  <a:srgbClr val="17233A"/>
                </a:solidFill>
              </a:rPr>
              <a:t>社零、行业零售、失业、务工、服务价格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FAB4567-D903-42AF-A2A2-8BEBA03BD8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3000375"/>
            <a:ext cx="2762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87486"/>
                </a:solidFill>
              </a:defRPr>
            </a:pPr>
            <a:r>
              <a:rPr sz="825">
                <a:solidFill>
                  <a:srgbClr val="687486"/>
                </a:solidFill>
              </a:rPr>
              <a:t>国家统计局；务工原稿序列较旧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45C2EE4-A155-4F04-AE08-15F0F453D8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3000375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40">
                <a:solidFill>
                  <a:srgbClr val="C9483B"/>
                </a:solidFill>
              </a:defRPr>
            </a:pPr>
            <a:r>
              <a:rPr sz="840">
                <a:solidFill>
                  <a:srgbClr val="C9483B"/>
                </a:solidFill>
              </a:rPr>
              <a:t>2026-03/06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0EE10BD-4F1D-4B01-A3AF-DE38B6EEF4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390900"/>
            <a:ext cx="107823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4F7"/>
          </a:solidFill>
          <a:ln xmlns:a="http://schemas.openxmlformats.org/drawingml/2006/main" w="9525">
            <a:solidFill>
              <a:srgbClr val="F1F4F7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C99C268-6CF7-47BB-A6D3-0C1D1CCEC7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438525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70" b="1">
                <a:solidFill>
                  <a:srgbClr val="17233A"/>
                </a:solidFill>
              </a:defRPr>
            </a:pPr>
            <a:r>
              <a:rPr sz="870" b="1">
                <a:solidFill>
                  <a:srgbClr val="17233A"/>
                </a:solidFill>
              </a:rPr>
              <a:t>外贸｜P44—50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8EA6E4A-0BA6-429A-867C-6838B1DB9B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3438525"/>
            <a:ext cx="3714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55">
                <a:solidFill>
                  <a:srgbClr val="17233A"/>
                </a:solidFill>
              </a:defRPr>
            </a:pPr>
            <a:r>
              <a:rPr sz="855">
                <a:solidFill>
                  <a:srgbClr val="17233A"/>
                </a:solidFill>
              </a:rPr>
              <a:t>进出口、贸易差额、目的地、东亚出口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C89EC3A-047D-40E8-B2A4-502E85378F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3438525"/>
            <a:ext cx="2762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87486"/>
                </a:solidFill>
              </a:defRPr>
            </a:pPr>
            <a:r>
              <a:rPr sz="825">
                <a:solidFill>
                  <a:srgbClr val="687486"/>
                </a:solidFill>
              </a:rPr>
              <a:t>海关总署；Wind用于历史与区域序列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B19E2C6-08B0-421F-BAC9-153960BD9E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3438525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40">
                <a:solidFill>
                  <a:srgbClr val="C9483B"/>
                </a:solidFill>
              </a:defRPr>
            </a:pPr>
            <a:r>
              <a:rPr sz="840">
                <a:solidFill>
                  <a:srgbClr val="C9483B"/>
                </a:solidFill>
              </a:rPr>
              <a:t>2026-03/05/06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5CCCEFC-A379-4F1B-B930-CE57F0FCC6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876675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70" b="1">
                <a:solidFill>
                  <a:srgbClr val="17233A"/>
                </a:solidFill>
              </a:defRPr>
            </a:pPr>
            <a:r>
              <a:rPr sz="870" b="1">
                <a:solidFill>
                  <a:srgbClr val="17233A"/>
                </a:solidFill>
              </a:rPr>
              <a:t>价格｜P18、P51—55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3E78781-7834-4EB6-8F76-58B8ACA401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3876675"/>
            <a:ext cx="3714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55">
                <a:solidFill>
                  <a:srgbClr val="17233A"/>
                </a:solidFill>
              </a:defRPr>
            </a:pPr>
            <a:r>
              <a:rPr sz="855">
                <a:solidFill>
                  <a:srgbClr val="17233A"/>
                </a:solidFill>
              </a:rPr>
              <a:t>CPI、核心CPI、PPI与分项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377D3B6E-005A-4726-8C17-96AB77F1AB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3876675"/>
            <a:ext cx="2762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87486"/>
                </a:solidFill>
              </a:defRPr>
            </a:pPr>
            <a:r>
              <a:rPr sz="825">
                <a:solidFill>
                  <a:srgbClr val="687486"/>
                </a:solidFill>
              </a:rPr>
              <a:t>国家统计局；分项为6月官方值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C65B6935-61B8-456F-B117-2F59F1566D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3876675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40">
                <a:solidFill>
                  <a:srgbClr val="17233A"/>
                </a:solidFill>
              </a:defRPr>
            </a:pPr>
            <a:r>
              <a:rPr sz="840">
                <a:solidFill>
                  <a:srgbClr val="17233A"/>
                </a:solidFill>
              </a:rPr>
              <a:t>2026-06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008E9FCE-28B5-4BD4-BBC6-8B36285B06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267200"/>
            <a:ext cx="107823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4F7"/>
          </a:solidFill>
          <a:ln xmlns:a="http://schemas.openxmlformats.org/drawingml/2006/main" w="9525">
            <a:solidFill>
              <a:srgbClr val="F1F4F7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A7B7C577-832A-4C94-8734-17F6D4DA94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314825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70" b="1">
                <a:solidFill>
                  <a:srgbClr val="17233A"/>
                </a:solidFill>
              </a:defRPr>
            </a:pPr>
            <a:r>
              <a:rPr sz="870" b="1">
                <a:solidFill>
                  <a:srgbClr val="17233A"/>
                </a:solidFill>
              </a:rPr>
              <a:t>货币与信用｜P56—61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61A1BD4C-FA48-44A4-A8E5-13289D09DB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4314825"/>
            <a:ext cx="3714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55">
                <a:solidFill>
                  <a:srgbClr val="17233A"/>
                </a:solidFill>
              </a:defRPr>
            </a:pPr>
            <a:r>
              <a:rPr sz="855">
                <a:solidFill>
                  <a:srgbClr val="17233A"/>
                </a:solidFill>
              </a:rPr>
              <a:t>社融、贷款、M1/M2、信贷分项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BD81FE8E-8582-46E5-A684-66405E3BFE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4314825"/>
            <a:ext cx="2762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87486"/>
                </a:solidFill>
              </a:defRPr>
            </a:pPr>
            <a:r>
              <a:rPr sz="825">
                <a:solidFill>
                  <a:srgbClr val="687486"/>
                </a:solidFill>
              </a:rPr>
              <a:t>中国人民银行；Wind用于历史序列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5443E940-AE31-4FDB-8352-416FCBB744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4314825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40">
                <a:solidFill>
                  <a:srgbClr val="C9483B"/>
                </a:solidFill>
              </a:defRPr>
            </a:pPr>
            <a:r>
              <a:rPr sz="840">
                <a:solidFill>
                  <a:srgbClr val="C9483B"/>
                </a:solidFill>
              </a:rPr>
              <a:t>2026-03/06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B4CE9545-1D1A-4BF6-B4DD-0CAD5F67F9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52975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70" b="1">
                <a:solidFill>
                  <a:srgbClr val="17233A"/>
                </a:solidFill>
              </a:defRPr>
            </a:pPr>
            <a:r>
              <a:rPr sz="870" b="1">
                <a:solidFill>
                  <a:srgbClr val="17233A"/>
                </a:solidFill>
              </a:rPr>
              <a:t>财政｜P62—63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B76A4B73-70D4-430C-9A57-C710B37732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4752975"/>
            <a:ext cx="3714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55">
                <a:solidFill>
                  <a:srgbClr val="17233A"/>
                </a:solidFill>
              </a:defRPr>
            </a:pPr>
            <a:r>
              <a:rPr sz="855">
                <a:solidFill>
                  <a:srgbClr val="17233A"/>
                </a:solidFill>
              </a:rPr>
              <a:t>公共财政与政府性基金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BF5F1DF5-C85F-47CB-97B5-48F5A1D775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4752975"/>
            <a:ext cx="2762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87486"/>
                </a:solidFill>
              </a:defRPr>
            </a:pPr>
            <a:r>
              <a:rPr sz="825">
                <a:solidFill>
                  <a:srgbClr val="687486"/>
                </a:solidFill>
              </a:rPr>
              <a:t>财政部；政府性基金原稿较旧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C0C81382-429C-4D5D-AC18-8170934433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4752975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40">
                <a:solidFill>
                  <a:srgbClr val="17233A"/>
                </a:solidFill>
              </a:defRPr>
            </a:pPr>
            <a:r>
              <a:rPr sz="840">
                <a:solidFill>
                  <a:srgbClr val="17233A"/>
                </a:solidFill>
              </a:rPr>
              <a:t>2026-02/05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262E808B-CCE3-43F5-A471-B78DF6586C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3EE"/>
          </a:solidFill>
          <a:ln xmlns:a="http://schemas.openxmlformats.org/drawingml/2006/main" w="9525">
            <a:solidFill>
              <a:srgbClr val="EAF3EE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F90A8D1C-3C94-4946-B4CD-8B53824C60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061"/>
          </a:solidFill>
          <a:ln xmlns:a="http://schemas.openxmlformats.org/drawingml/2006/main" w="9525">
            <a:solidFill>
              <a:srgbClr val="3D8061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3B96CEAE-8697-4B77-A069-385678C2CA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3D8061"/>
                </a:solidFill>
              </a:defRPr>
            </a:pPr>
            <a:r>
              <a:rPr sz="825" b="1">
                <a:solidFill>
                  <a:srgbClr val="3D8061"/>
                </a:solidFill>
              </a:rPr>
              <a:t>研判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F030C9F7-418E-4129-B835-A7DB406144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国内宏观指标按原始发布机构列示；进出口数据来源为海关总署，其他指标按对应主管部门标注。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3BC431DB-8455-4214-A3A1-4C8240CA4C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76F3B3F3-8DCD-4ADC-AE71-3373C34AFD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资料来源：各发布机构、Wind及本次PPT内嵌数据审计；截止日按实际观测标注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97AE2F00-0017-41A4-A477-6B7F1268D8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53</a:t>
            </a:r>
          </a:p>
        </p:txBody>
      </p:sp>
    </p:spTree>
    <p:extLst>
      <p:ext uri="{BB962C8B-B14F-4D97-AF65-F5344CB8AC3E}">
        <p14:creationId xmlns:p14="http://schemas.microsoft.com/office/powerpoint/2010/main" val="1490254732"/>
      </p:ext>
    </p:extLst>
  </p:cSld>
</p:sld>
</file>

<file path=ppt/slides/slide54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4DAA2827-C3EF-4404-9145-2B2BDA9B5F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SOURCE CATALOG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FDD9DB4-F2FA-4BB4-8706-C9106FF7E2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54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FB36026-A636-4943-AB4E-35998BD86A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国内市场指标与来源目录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503F1A7-51DD-4E49-92DE-D84118E3CC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按模块列示原始发布机构、Wind角色、实际截止与原底稿映射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196162C-15F2-4014-8FBC-07499D5C05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DD345A8-DF1E-453E-B75A-FA5433F5CF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1101090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4C9FBE9-17FE-4254-85EF-DEA6CE8A2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676400"/>
            <a:ext cx="10782300" cy="361950"/>
          </a:xfrm>
          <a:prstGeom xmlns:a="http://schemas.openxmlformats.org/drawingml/2006/main" prst="roundRect">
            <a:avLst>
              <a:gd name="adj" fmla="val 31579"/>
            </a:avLst>
          </a:prstGeom>
          <a:solidFill xmlns:a="http://schemas.openxmlformats.org/drawingml/2006/main">
            <a:srgbClr val="163A63"/>
          </a:solidFill>
          <a:ln xmlns:a="http://schemas.openxmlformats.org/drawingml/2006/main" w="9525">
            <a:solidFill>
              <a:srgbClr val="163A63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15323CA-6FDB-4C72-AED4-AB52EC6815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762125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623"/>
          </a:bodyPr>
          <a:lstStyle xmlns:a="http://schemas.openxmlformats.org/drawingml/2006/main"/>
          <a:p xmlns:a="http://schemas.openxmlformats.org/drawingml/2006/main">
            <a:pPr>
              <a:defRPr sz="938" b="1">
                <a:solidFill>
                  <a:srgbClr val="FFFFFF"/>
                </a:solidFill>
              </a:defRPr>
            </a:pPr>
            <a:r>
              <a:rPr sz="938" b="1">
                <a:solidFill>
                  <a:srgbClr val="FFFFFF"/>
                </a:solidFill>
              </a:rPr>
              <a:t>模块 / 原稿页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315D519-B082-4FE8-924A-53D30845F7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1762125"/>
            <a:ext cx="3714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623"/>
          </a:bodyPr>
          <a:lstStyle xmlns:a="http://schemas.openxmlformats.org/drawingml/2006/main"/>
          <a:p xmlns:a="http://schemas.openxmlformats.org/drawingml/2006/main">
            <a:pPr>
              <a:defRPr sz="938" b="1">
                <a:solidFill>
                  <a:srgbClr val="FFFFFF"/>
                </a:solidFill>
              </a:defRPr>
            </a:pPr>
            <a:r>
              <a:rPr sz="938" b="1">
                <a:solidFill>
                  <a:srgbClr val="FFFFFF"/>
                </a:solidFill>
              </a:rPr>
              <a:t>核心指标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009FC48-6160-4E12-A4E9-490E2A52E0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1762125"/>
            <a:ext cx="27622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623"/>
          </a:bodyPr>
          <a:lstStyle xmlns:a="http://schemas.openxmlformats.org/drawingml/2006/main"/>
          <a:p xmlns:a="http://schemas.openxmlformats.org/drawingml/2006/main">
            <a:pPr>
              <a:defRPr sz="938" b="1">
                <a:solidFill>
                  <a:srgbClr val="FFFFFF"/>
                </a:solidFill>
              </a:defRPr>
            </a:pPr>
            <a:r>
              <a:rPr sz="938" b="1">
                <a:solidFill>
                  <a:srgbClr val="FFFFFF"/>
                </a:solidFill>
              </a:rPr>
              <a:t>来源与口径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03E8311-B6BF-4FEF-82A3-377F595D9A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1762125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623"/>
          </a:bodyPr>
          <a:lstStyle xmlns:a="http://schemas.openxmlformats.org/drawingml/2006/main"/>
          <a:p xmlns:a="http://schemas.openxmlformats.org/drawingml/2006/main">
            <a:pPr>
              <a:defRPr sz="938" b="1">
                <a:solidFill>
                  <a:srgbClr val="FFFFFF"/>
                </a:solidFill>
              </a:defRPr>
            </a:pPr>
            <a:r>
              <a:rPr sz="938" b="1">
                <a:solidFill>
                  <a:srgbClr val="FFFFFF"/>
                </a:solidFill>
              </a:rPr>
              <a:t>截止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16FF78D-BCFB-4E2E-92DD-8A53921FA7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124075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70" b="1">
                <a:solidFill>
                  <a:srgbClr val="17233A"/>
                </a:solidFill>
              </a:defRPr>
            </a:pPr>
            <a:r>
              <a:rPr sz="870" b="1">
                <a:solidFill>
                  <a:srgbClr val="17233A"/>
                </a:solidFill>
              </a:rPr>
              <a:t>地产信用｜P64—66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75D1D51-3D39-4FC6-B35E-53D7DC1520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2124075"/>
            <a:ext cx="3714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55">
                <a:solidFill>
                  <a:srgbClr val="17233A"/>
                </a:solidFill>
              </a:defRPr>
            </a:pPr>
            <a:r>
              <a:rPr sz="855">
                <a:solidFill>
                  <a:srgbClr val="17233A"/>
                </a:solidFill>
              </a:rPr>
              <a:t>中资美元债、国有/民营地产股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2A7A220-B500-4812-BA0F-E1E4C50701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2124075"/>
            <a:ext cx="2762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87486"/>
                </a:solidFill>
              </a:defRPr>
            </a:pPr>
            <a:r>
              <a:rPr sz="825">
                <a:solidFill>
                  <a:srgbClr val="687486"/>
                </a:solidFill>
              </a:rPr>
              <a:t>Wind；自定义指数编制方法原稿未披露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5282C25-3C55-41E8-8AD6-4893EE4F38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2124075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40">
                <a:solidFill>
                  <a:srgbClr val="C9483B"/>
                </a:solidFill>
              </a:defRPr>
            </a:pPr>
            <a:r>
              <a:rPr sz="840">
                <a:solidFill>
                  <a:srgbClr val="C9483B"/>
                </a:solidFill>
              </a:rPr>
              <a:t>2026-04-16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BA19829-1261-451D-B8DA-F038FA14C7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14600"/>
            <a:ext cx="107823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4F7"/>
          </a:solidFill>
          <a:ln xmlns:a="http://schemas.openxmlformats.org/drawingml/2006/main" w="9525">
            <a:solidFill>
              <a:srgbClr val="F1F4F7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8B4287C-653F-4594-963B-E8068C960D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562225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70" b="1">
                <a:solidFill>
                  <a:srgbClr val="17233A"/>
                </a:solidFill>
              </a:defRPr>
            </a:pPr>
            <a:r>
              <a:rPr sz="870" b="1">
                <a:solidFill>
                  <a:srgbClr val="17233A"/>
                </a:solidFill>
              </a:rPr>
              <a:t>商品｜P67—75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72C2A56-8AB8-43AC-B542-B807160C78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2562225"/>
            <a:ext cx="3714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55">
                <a:solidFill>
                  <a:srgbClr val="17233A"/>
                </a:solidFill>
              </a:defRPr>
            </a:pPr>
            <a:r>
              <a:rPr sz="855">
                <a:solidFill>
                  <a:srgbClr val="17233A"/>
                </a:solidFill>
              </a:rPr>
              <a:t>南华工业品、金属、能化、铜、胶、矿、钢焦、油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8D006BA-8592-416E-8AC6-6C20956E5A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2562225"/>
            <a:ext cx="2762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87486"/>
                </a:solidFill>
              </a:defRPr>
            </a:pPr>
            <a:r>
              <a:rPr sz="825">
                <a:solidFill>
                  <a:srgbClr val="687486"/>
                </a:solidFill>
              </a:rPr>
              <a:t>Wind；水泥原页为静态图未复用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3180D6E-CCF3-4743-883A-7B7C461596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2562225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40">
                <a:solidFill>
                  <a:srgbClr val="C9483B"/>
                </a:solidFill>
              </a:defRPr>
            </a:pPr>
            <a:r>
              <a:rPr sz="840">
                <a:solidFill>
                  <a:srgbClr val="C9483B"/>
                </a:solidFill>
              </a:rPr>
              <a:t>2026-03/07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8E70FDD-0E9D-447D-974D-B9ACD21DB6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000375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70" b="1">
                <a:solidFill>
                  <a:srgbClr val="17233A"/>
                </a:solidFill>
              </a:defRPr>
            </a:pPr>
            <a:r>
              <a:rPr sz="870" b="1">
                <a:solidFill>
                  <a:srgbClr val="17233A"/>
                </a:solidFill>
              </a:rPr>
              <a:t>流动性｜P76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13DE9E4-1212-40AB-9D41-7F8180E20D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3000375"/>
            <a:ext cx="3714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55">
                <a:solidFill>
                  <a:srgbClr val="17233A"/>
                </a:solidFill>
              </a:defRPr>
            </a:pPr>
            <a:r>
              <a:rPr sz="855">
                <a:solidFill>
                  <a:srgbClr val="17233A"/>
                </a:solidFill>
              </a:rPr>
              <a:t>DR001、DR007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8781884-BD6A-4566-BC1F-08B186EF27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3000375"/>
            <a:ext cx="2762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87486"/>
                </a:solidFill>
              </a:defRPr>
            </a:pPr>
            <a:r>
              <a:rPr sz="825">
                <a:solidFill>
                  <a:srgbClr val="687486"/>
                </a:solidFill>
              </a:rPr>
              <a:t>Wind；银行间加权利率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FC49FA0-74C1-48BD-9D6A-F593F99462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3000375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40">
                <a:solidFill>
                  <a:srgbClr val="17233A"/>
                </a:solidFill>
              </a:defRPr>
            </a:pPr>
            <a:r>
              <a:rPr sz="840">
                <a:solidFill>
                  <a:srgbClr val="17233A"/>
                </a:solidFill>
              </a:rPr>
              <a:t>2026-07-17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427E604-54A4-41CC-A17F-A6BE08354C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390900"/>
            <a:ext cx="107823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4F7"/>
          </a:solidFill>
          <a:ln xmlns:a="http://schemas.openxmlformats.org/drawingml/2006/main" w="9525">
            <a:solidFill>
              <a:srgbClr val="F1F4F7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83B10EB-5791-4D6C-B1B3-6FEB88ECD8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438525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70" b="1">
                <a:solidFill>
                  <a:srgbClr val="17233A"/>
                </a:solidFill>
              </a:defRPr>
            </a:pPr>
            <a:r>
              <a:rPr sz="870" b="1">
                <a:solidFill>
                  <a:srgbClr val="17233A"/>
                </a:solidFill>
              </a:rPr>
              <a:t>利率债｜P77—80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5044B42-874A-46A3-8F5C-142FEA9157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3438525"/>
            <a:ext cx="3714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55">
                <a:solidFill>
                  <a:srgbClr val="17233A"/>
                </a:solidFill>
              </a:defRPr>
            </a:pPr>
            <a:r>
              <a:rPr sz="855">
                <a:solidFill>
                  <a:srgbClr val="17233A"/>
                </a:solidFill>
              </a:rPr>
              <a:t>1Y/10Y国债国开、存单、期限利差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C7CECE63-F135-4D0B-A847-2942034787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3438525"/>
            <a:ext cx="2762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87486"/>
                </a:solidFill>
              </a:defRPr>
            </a:pPr>
            <a:r>
              <a:rPr sz="825">
                <a:solidFill>
                  <a:srgbClr val="687486"/>
                </a:solidFill>
              </a:rPr>
              <a:t>Wind；原稿序列未更新至7月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1B53CAC5-C561-4710-8AB2-338A80236D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3438525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40">
                <a:solidFill>
                  <a:srgbClr val="C9483B"/>
                </a:solidFill>
              </a:defRPr>
            </a:pPr>
            <a:r>
              <a:rPr sz="840">
                <a:solidFill>
                  <a:srgbClr val="C9483B"/>
                </a:solidFill>
              </a:rPr>
              <a:t>2026-04-16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11DD742-7815-4BCC-ADC4-71BEE4E83A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876675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70" b="1">
                <a:solidFill>
                  <a:srgbClr val="17233A"/>
                </a:solidFill>
              </a:defRPr>
            </a:pPr>
            <a:r>
              <a:rPr sz="870" b="1">
                <a:solidFill>
                  <a:srgbClr val="17233A"/>
                </a:solidFill>
              </a:rPr>
              <a:t>信用债｜P81—84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EF1A1248-12AA-4F06-83EC-D8A283C301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3876675"/>
            <a:ext cx="3714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55">
                <a:solidFill>
                  <a:srgbClr val="17233A"/>
                </a:solidFill>
              </a:defRPr>
            </a:pPr>
            <a:r>
              <a:rPr sz="855">
                <a:solidFill>
                  <a:srgbClr val="17233A"/>
                </a:solidFill>
              </a:rPr>
              <a:t>AAA/AA/A+收益率与利差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B7C40463-5458-4471-8DA5-92F46198A1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3876675"/>
            <a:ext cx="2762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87486"/>
                </a:solidFill>
              </a:defRPr>
            </a:pPr>
            <a:r>
              <a:rPr sz="825">
                <a:solidFill>
                  <a:srgbClr val="687486"/>
                </a:solidFill>
              </a:rPr>
              <a:t>Wind；3Y/5Y分开呈现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EDE289F-AFF3-4C60-927F-4A92E3D826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3876675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40">
                <a:solidFill>
                  <a:srgbClr val="C9483B"/>
                </a:solidFill>
              </a:defRPr>
            </a:pPr>
            <a:r>
              <a:rPr sz="840">
                <a:solidFill>
                  <a:srgbClr val="C9483B"/>
                </a:solidFill>
              </a:rPr>
              <a:t>2026-04-16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C388B1F-783D-44A0-887E-2B4A13EEC7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267200"/>
            <a:ext cx="107823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4F7"/>
          </a:solidFill>
          <a:ln xmlns:a="http://schemas.openxmlformats.org/drawingml/2006/main" w="9525">
            <a:solidFill>
              <a:srgbClr val="F1F4F7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59404B94-9DE8-4E43-9866-AD4788EBE3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314825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70" b="1">
                <a:solidFill>
                  <a:srgbClr val="17233A"/>
                </a:solidFill>
              </a:defRPr>
            </a:pPr>
            <a:r>
              <a:rPr sz="870" b="1">
                <a:solidFill>
                  <a:srgbClr val="17233A"/>
                </a:solidFill>
              </a:rPr>
              <a:t>股票｜P85—88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D52EAE58-F0ED-4D6F-9C6C-57E7EE8772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4314825"/>
            <a:ext cx="3714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55">
                <a:solidFill>
                  <a:srgbClr val="17233A"/>
                </a:solidFill>
              </a:defRPr>
            </a:pPr>
            <a:r>
              <a:rPr sz="855">
                <a:solidFill>
                  <a:srgbClr val="17233A"/>
                </a:solidFill>
              </a:rPr>
              <a:t>宽基、风格、行业表现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0FD10D00-B9BB-40D5-A7C9-6FD65E2A0A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4314825"/>
            <a:ext cx="2762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87486"/>
                </a:solidFill>
              </a:defRPr>
            </a:pPr>
            <a:r>
              <a:rPr sz="825">
                <a:solidFill>
                  <a:srgbClr val="687486"/>
                </a:solidFill>
              </a:rPr>
              <a:t>Wind；宽基至7月，风格行业至4月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377CB02E-7CA6-40F1-BC30-E47BE471BC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4314825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40">
                <a:solidFill>
                  <a:srgbClr val="C9483B"/>
                </a:solidFill>
              </a:defRPr>
            </a:pPr>
            <a:r>
              <a:rPr sz="840">
                <a:solidFill>
                  <a:srgbClr val="C9483B"/>
                </a:solidFill>
              </a:rPr>
              <a:t>2026-04/07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652EF211-587F-4804-B9B4-03E0E656F6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52975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70" b="1">
                <a:solidFill>
                  <a:srgbClr val="17233A"/>
                </a:solidFill>
              </a:defRPr>
            </a:pPr>
            <a:r>
              <a:rPr sz="870" b="1">
                <a:solidFill>
                  <a:srgbClr val="17233A"/>
                </a:solidFill>
              </a:rPr>
              <a:t>汇率｜P89—90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FE2754B6-CFB6-4E37-BFF2-EC1E83EDA0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4752975"/>
            <a:ext cx="3714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55">
                <a:solidFill>
                  <a:srgbClr val="17233A"/>
                </a:solidFill>
              </a:defRPr>
            </a:pPr>
            <a:r>
              <a:rPr sz="855">
                <a:solidFill>
                  <a:srgbClr val="17233A"/>
                </a:solidFill>
              </a:rPr>
              <a:t>人民币中间价、CFETS、在岸/离岸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1FB01002-3455-4A6D-B571-CFC11E3EC3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4752975"/>
            <a:ext cx="2762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87486"/>
                </a:solidFill>
              </a:defRPr>
            </a:pPr>
            <a:r>
              <a:rPr sz="825">
                <a:solidFill>
                  <a:srgbClr val="687486"/>
                </a:solidFill>
              </a:rPr>
              <a:t>Wind；不同交易日按共同日期对齐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5A153990-4062-4CED-BCFF-A61184957F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4752975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40">
                <a:solidFill>
                  <a:srgbClr val="17233A"/>
                </a:solidFill>
              </a:defRPr>
            </a:pPr>
            <a:r>
              <a:rPr sz="840">
                <a:solidFill>
                  <a:srgbClr val="17233A"/>
                </a:solidFill>
              </a:rPr>
              <a:t>2026-07-17/20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75EB6AB5-0F63-445C-9EEC-073C983A58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3EE"/>
          </a:solidFill>
          <a:ln xmlns:a="http://schemas.openxmlformats.org/drawingml/2006/main" w="9525">
            <a:solidFill>
              <a:srgbClr val="EAF3EE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AC762E1C-F2D9-4957-AEC3-22C09C3D83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061"/>
          </a:solidFill>
          <a:ln xmlns:a="http://schemas.openxmlformats.org/drawingml/2006/main" w="9525">
            <a:solidFill>
              <a:srgbClr val="3D8061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C5110058-FE61-423D-88B1-7C5005E3B1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3D8061"/>
                </a:solidFill>
              </a:defRPr>
            </a:pPr>
            <a:r>
              <a:rPr sz="825" b="1">
                <a:solidFill>
                  <a:srgbClr val="3D8061"/>
                </a:solidFill>
              </a:rPr>
              <a:t>研判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3A2D22AF-3305-46A1-B44D-DAD0F0C815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国内市场指标采用统一配色与坐标规范；各页均保留数据来源、口径与实际截止日。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F5D54725-B2B4-41F0-B2E0-3141DAFA3E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B6993CC8-DF83-417F-8CAC-CA59C329EC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资料来源：各发布机构、Wind及本次PPT内嵌数据审计；截止日按实际观测标注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0C543432-8705-4570-A975-0ECF4AD8A1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54</a:t>
            </a:r>
          </a:p>
        </p:txBody>
      </p:sp>
    </p:spTree>
    <p:extLst>
      <p:ext uri="{BB962C8B-B14F-4D97-AF65-F5344CB8AC3E}">
        <p14:creationId xmlns:p14="http://schemas.microsoft.com/office/powerpoint/2010/main" val="1929345606"/>
      </p:ext>
    </p:extLst>
  </p:cSld>
</p:sld>
</file>

<file path=ppt/slides/slide55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68A0526F-709D-45B0-A97A-70B9A1D3D0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SOURCE CATALOG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A214499-97A5-408E-82CB-D4A98245FF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55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D54255C-D594-41E3-AD26-328912F968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海外市场指标与来源目录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1656B44-FA31-4A41-AE68-6B50865B42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按模块列示原始发布机构、Wind角色、实际截止与原底稿映射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34D352A-CD67-4645-971F-F6B3AF4287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972A3A3-B4E5-4F38-9443-328BCFE4E2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1101090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76C7A0D-AF76-469A-AF37-3160954E87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676400"/>
            <a:ext cx="10782300" cy="361950"/>
          </a:xfrm>
          <a:prstGeom xmlns:a="http://schemas.openxmlformats.org/drawingml/2006/main" prst="roundRect">
            <a:avLst>
              <a:gd name="adj" fmla="val 31579"/>
            </a:avLst>
          </a:prstGeom>
          <a:solidFill xmlns:a="http://schemas.openxmlformats.org/drawingml/2006/main">
            <a:srgbClr val="163A63"/>
          </a:solidFill>
          <a:ln xmlns:a="http://schemas.openxmlformats.org/drawingml/2006/main" w="9525">
            <a:solidFill>
              <a:srgbClr val="163A63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8371E49-9CA8-4AB0-A013-A65D58C63A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762125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623"/>
          </a:bodyPr>
          <a:lstStyle xmlns:a="http://schemas.openxmlformats.org/drawingml/2006/main"/>
          <a:p xmlns:a="http://schemas.openxmlformats.org/drawingml/2006/main">
            <a:pPr>
              <a:defRPr sz="938" b="1">
                <a:solidFill>
                  <a:srgbClr val="FFFFFF"/>
                </a:solidFill>
              </a:defRPr>
            </a:pPr>
            <a:r>
              <a:rPr sz="938" b="1">
                <a:solidFill>
                  <a:srgbClr val="FFFFFF"/>
                </a:solidFill>
              </a:rPr>
              <a:t>模块 / 原稿页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1E2BB3C-DF5C-4728-8952-16A67517A7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1762125"/>
            <a:ext cx="3714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623"/>
          </a:bodyPr>
          <a:lstStyle xmlns:a="http://schemas.openxmlformats.org/drawingml/2006/main"/>
          <a:p xmlns:a="http://schemas.openxmlformats.org/drawingml/2006/main">
            <a:pPr>
              <a:defRPr sz="938" b="1">
                <a:solidFill>
                  <a:srgbClr val="FFFFFF"/>
                </a:solidFill>
              </a:defRPr>
            </a:pPr>
            <a:r>
              <a:rPr sz="938" b="1">
                <a:solidFill>
                  <a:srgbClr val="FFFFFF"/>
                </a:solidFill>
              </a:rPr>
              <a:t>核心指标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6BB23B4-BD1A-47FE-BBBB-7A5FD06DF8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1762125"/>
            <a:ext cx="27622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623"/>
          </a:bodyPr>
          <a:lstStyle xmlns:a="http://schemas.openxmlformats.org/drawingml/2006/main"/>
          <a:p xmlns:a="http://schemas.openxmlformats.org/drawingml/2006/main">
            <a:pPr>
              <a:defRPr sz="938" b="1">
                <a:solidFill>
                  <a:srgbClr val="FFFFFF"/>
                </a:solidFill>
              </a:defRPr>
            </a:pPr>
            <a:r>
              <a:rPr sz="938" b="1">
                <a:solidFill>
                  <a:srgbClr val="FFFFFF"/>
                </a:solidFill>
              </a:rPr>
              <a:t>来源与口径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6EABCAA-E024-474A-88CE-3F5C1AF524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1762125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623"/>
          </a:bodyPr>
          <a:lstStyle xmlns:a="http://schemas.openxmlformats.org/drawingml/2006/main"/>
          <a:p xmlns:a="http://schemas.openxmlformats.org/drawingml/2006/main">
            <a:pPr>
              <a:defRPr sz="938" b="1">
                <a:solidFill>
                  <a:srgbClr val="FFFFFF"/>
                </a:solidFill>
              </a:defRPr>
            </a:pPr>
            <a:r>
              <a:rPr sz="938" b="1">
                <a:solidFill>
                  <a:srgbClr val="FFFFFF"/>
                </a:solidFill>
              </a:rPr>
              <a:t>截止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3F91791-1229-46E8-910B-C49F514B28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124075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70" b="1">
                <a:solidFill>
                  <a:srgbClr val="17233A"/>
                </a:solidFill>
              </a:defRPr>
            </a:pPr>
            <a:r>
              <a:rPr sz="870" b="1">
                <a:solidFill>
                  <a:srgbClr val="17233A"/>
                </a:solidFill>
              </a:rPr>
              <a:t>全球总览｜P92—94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7666197-E55D-4CC4-8559-A64093406A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2124075"/>
            <a:ext cx="3714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55">
                <a:solidFill>
                  <a:srgbClr val="17233A"/>
                </a:solidFill>
              </a:defRPr>
            </a:pPr>
            <a:r>
              <a:rPr sz="855">
                <a:solidFill>
                  <a:srgbClr val="17233A"/>
                </a:solidFill>
              </a:rPr>
              <a:t>MSCI全球、发达/新兴、主要股指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41E7FE5-5E83-414E-A917-8CB667F8FC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2124075"/>
            <a:ext cx="2762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87486"/>
                </a:solidFill>
              </a:defRPr>
            </a:pPr>
            <a:r>
              <a:rPr sz="825">
                <a:solidFill>
                  <a:srgbClr val="687486"/>
                </a:solidFill>
              </a:rPr>
              <a:t>Wind；DAX同时参考Deutsche Börse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09D5376-D896-4202-8825-097E3CA9BF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2124075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40">
                <a:solidFill>
                  <a:srgbClr val="17233A"/>
                </a:solidFill>
              </a:defRPr>
            </a:pPr>
            <a:r>
              <a:rPr sz="840">
                <a:solidFill>
                  <a:srgbClr val="17233A"/>
                </a:solidFill>
              </a:rPr>
              <a:t>2026-07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AD34694-A1BA-4394-B6DD-DA6DC4F38D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14600"/>
            <a:ext cx="107823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4F7"/>
          </a:solidFill>
          <a:ln xmlns:a="http://schemas.openxmlformats.org/drawingml/2006/main" w="9525">
            <a:solidFill>
              <a:srgbClr val="F1F4F7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3405D6D-5CE9-4160-A7C9-8293CF70D5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562225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70" b="1">
                <a:solidFill>
                  <a:srgbClr val="17233A"/>
                </a:solidFill>
              </a:defRPr>
            </a:pPr>
            <a:r>
              <a:rPr sz="870" b="1">
                <a:solidFill>
                  <a:srgbClr val="17233A"/>
                </a:solidFill>
              </a:rPr>
              <a:t>美国｜P95—97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089CAF6-3E6F-4207-A274-76F57187DD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2562225"/>
            <a:ext cx="3714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55">
                <a:solidFill>
                  <a:srgbClr val="17233A"/>
                </a:solidFill>
              </a:defRPr>
            </a:pPr>
            <a:r>
              <a:rPr sz="855">
                <a:solidFill>
                  <a:srgbClr val="17233A"/>
                </a:solidFill>
              </a:rPr>
              <a:t>道指、纳指、金龙、VIX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3800720-64D3-435B-9F27-005FD3BB93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2562225"/>
            <a:ext cx="2762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87486"/>
                </a:solidFill>
              </a:defRPr>
            </a:pPr>
            <a:r>
              <a:rPr sz="825">
                <a:solidFill>
                  <a:srgbClr val="687486"/>
                </a:solidFill>
              </a:rPr>
              <a:t>Wind；年初归一与绝对指数并存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EBBE844-5674-429E-9D13-6FE87F0E97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2562225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40">
                <a:solidFill>
                  <a:srgbClr val="17233A"/>
                </a:solidFill>
              </a:defRPr>
            </a:pPr>
            <a:r>
              <a:rPr sz="840">
                <a:solidFill>
                  <a:srgbClr val="17233A"/>
                </a:solidFill>
              </a:rPr>
              <a:t>2026-07-17/20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CC6EDEA-69CB-4158-839A-AA92A092E8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000375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70" b="1">
                <a:solidFill>
                  <a:srgbClr val="17233A"/>
                </a:solidFill>
              </a:defRPr>
            </a:pPr>
            <a:r>
              <a:rPr sz="870" b="1">
                <a:solidFill>
                  <a:srgbClr val="17233A"/>
                </a:solidFill>
              </a:rPr>
              <a:t>欧洲与亚洲｜P98—105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F10D5CA-A4D7-4040-97E7-CA179A0BB0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3000375"/>
            <a:ext cx="3714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55">
                <a:solidFill>
                  <a:srgbClr val="17233A"/>
                </a:solidFill>
              </a:defRPr>
            </a:pPr>
            <a:r>
              <a:rPr sz="855">
                <a:solidFill>
                  <a:srgbClr val="17233A"/>
                </a:solidFill>
              </a:rPr>
              <a:t>欧元区、德法意英、日经、KOSPI、恒指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BA70B60-C090-49CD-9CF4-DE1559EEC2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3000375"/>
            <a:ext cx="2762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87486"/>
                </a:solidFill>
              </a:defRPr>
            </a:pPr>
            <a:r>
              <a:rPr sz="825">
                <a:solidFill>
                  <a:srgbClr val="687486"/>
                </a:solidFill>
              </a:rPr>
              <a:t>Wind / Deutsche Börse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DA956F2-1436-4460-BF4D-BE36A92C66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3000375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40">
                <a:solidFill>
                  <a:srgbClr val="17233A"/>
                </a:solidFill>
              </a:defRPr>
            </a:pPr>
            <a:r>
              <a:rPr sz="840">
                <a:solidFill>
                  <a:srgbClr val="17233A"/>
                </a:solidFill>
              </a:rPr>
              <a:t>2026-07-17/20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B922AA6-048D-4F37-9044-5E606A1DE0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390900"/>
            <a:ext cx="107823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4F7"/>
          </a:solidFill>
          <a:ln xmlns:a="http://schemas.openxmlformats.org/drawingml/2006/main" w="9525">
            <a:solidFill>
              <a:srgbClr val="F1F4F7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683C8F8-C2A3-4C03-A15E-D955C845F9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438525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70" b="1">
                <a:solidFill>
                  <a:srgbClr val="17233A"/>
                </a:solidFill>
              </a:defRPr>
            </a:pPr>
            <a:r>
              <a:rPr sz="870" b="1">
                <a:solidFill>
                  <a:srgbClr val="17233A"/>
                </a:solidFill>
              </a:rPr>
              <a:t>全球利率｜P106—111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2BD9BEB-DBE0-414B-98EE-65C301C7D2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3438525"/>
            <a:ext cx="3714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55">
                <a:solidFill>
                  <a:srgbClr val="17233A"/>
                </a:solidFill>
              </a:defRPr>
            </a:pPr>
            <a:r>
              <a:rPr sz="855">
                <a:solidFill>
                  <a:srgbClr val="17233A"/>
                </a:solidFill>
              </a:rPr>
              <a:t>美德法意日10年债、TIPS、通胀预期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32469B4-AD0C-4CC3-9E9E-7FC6C28325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3438525"/>
            <a:ext cx="2762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87486"/>
                </a:solidFill>
              </a:defRPr>
            </a:pPr>
            <a:r>
              <a:rPr sz="825">
                <a:solidFill>
                  <a:srgbClr val="687486"/>
                </a:solidFill>
              </a:rPr>
              <a:t>Wind；通胀预期=名义10Y−TIPS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EAF0060-A9CF-4396-BAF7-30DFA4D482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3438525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40">
                <a:solidFill>
                  <a:srgbClr val="17233A"/>
                </a:solidFill>
              </a:defRPr>
            </a:pPr>
            <a:r>
              <a:rPr sz="840">
                <a:solidFill>
                  <a:srgbClr val="17233A"/>
                </a:solidFill>
              </a:rPr>
              <a:t>2026-07-20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16D4AFF-A012-4DFA-8A08-5A3F3A3F1D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876675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70" b="1">
                <a:solidFill>
                  <a:srgbClr val="17233A"/>
                </a:solidFill>
              </a:defRPr>
            </a:pPr>
            <a:r>
              <a:rPr sz="870" b="1">
                <a:solidFill>
                  <a:srgbClr val="17233A"/>
                </a:solidFill>
              </a:rPr>
              <a:t>外汇与黄金｜P112—116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02F4402-5971-4DC7-A2C5-0D2522E018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3876675"/>
            <a:ext cx="3714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55">
                <a:solidFill>
                  <a:srgbClr val="17233A"/>
                </a:solidFill>
              </a:defRPr>
            </a:pPr>
            <a:r>
              <a:rPr sz="855">
                <a:solidFill>
                  <a:srgbClr val="17233A"/>
                </a:solidFill>
              </a:rPr>
              <a:t>DXY、欧元、英镑、日元、黄金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606CCAC6-99C3-4867-BEA4-BE1943B430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3876675"/>
            <a:ext cx="2762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87486"/>
                </a:solidFill>
              </a:defRPr>
            </a:pPr>
            <a:r>
              <a:rPr sz="825">
                <a:solidFill>
                  <a:srgbClr val="687486"/>
                </a:solidFill>
              </a:rPr>
              <a:t>Wind；币对方向在标题中明确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F987876D-FED6-4396-A5B7-8E5518DC58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3876675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40">
                <a:solidFill>
                  <a:srgbClr val="17233A"/>
                </a:solidFill>
              </a:defRPr>
            </a:pPr>
            <a:r>
              <a:rPr sz="840">
                <a:solidFill>
                  <a:srgbClr val="17233A"/>
                </a:solidFill>
              </a:rPr>
              <a:t>2026-07-17/20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E5ECB8C3-71F0-48F7-AEBC-EF78B95206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267200"/>
            <a:ext cx="107823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4F7"/>
          </a:solidFill>
          <a:ln xmlns:a="http://schemas.openxmlformats.org/drawingml/2006/main" w="9525">
            <a:solidFill>
              <a:srgbClr val="F1F4F7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F303AD34-E7C8-4023-B1B5-AB5E402E58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314825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70" b="1">
                <a:solidFill>
                  <a:srgbClr val="17233A"/>
                </a:solidFill>
              </a:defRPr>
            </a:pPr>
            <a:r>
              <a:rPr sz="870" b="1">
                <a:solidFill>
                  <a:srgbClr val="17233A"/>
                </a:solidFill>
              </a:rPr>
              <a:t>新兴市场｜P117—120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69E9CA1B-6013-4C44-B6BA-67CA78C869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4314825"/>
            <a:ext cx="3714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55">
                <a:solidFill>
                  <a:srgbClr val="17233A"/>
                </a:solidFill>
              </a:defRPr>
            </a:pPr>
            <a:r>
              <a:rPr sz="855">
                <a:solidFill>
                  <a:srgbClr val="17233A"/>
                </a:solidFill>
              </a:rPr>
              <a:t>PMI、汇率、美元债、本币债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3C0635F9-86B3-4F94-B0AC-3B03117CCC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5150" y="4314825"/>
            <a:ext cx="2762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87486"/>
                </a:solidFill>
              </a:defRPr>
            </a:pPr>
            <a:r>
              <a:rPr sz="825">
                <a:solidFill>
                  <a:srgbClr val="687486"/>
                </a:solidFill>
              </a:rPr>
              <a:t>Wind；原稿序列未更新至7月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AE774E7E-5ADA-4FE5-81ED-8DAC8091C9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4314825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840">
                <a:solidFill>
                  <a:srgbClr val="C9483B"/>
                </a:solidFill>
              </a:defRPr>
            </a:pPr>
            <a:r>
              <a:rPr sz="840">
                <a:solidFill>
                  <a:srgbClr val="C9483B"/>
                </a:solidFill>
              </a:rPr>
              <a:t>2026-03/04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5FBCE26F-6D70-4B94-B3E7-C051A229CE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3EE"/>
          </a:solidFill>
          <a:ln xmlns:a="http://schemas.openxmlformats.org/drawingml/2006/main" w="9525">
            <a:solidFill>
              <a:srgbClr val="EAF3EE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A8A90096-D297-432C-974E-1515E229F9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061"/>
          </a:solidFill>
          <a:ln xmlns:a="http://schemas.openxmlformats.org/drawingml/2006/main" w="9525">
            <a:solidFill>
              <a:srgbClr val="3D8061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D6A4A6A8-6114-4661-A03D-24DAFB61BF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3D8061"/>
                </a:solidFill>
              </a:defRPr>
            </a:pPr>
            <a:r>
              <a:rPr sz="825" b="1">
                <a:solidFill>
                  <a:srgbClr val="3D8061"/>
                </a:solidFill>
              </a:rPr>
              <a:t>研判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8938795B-DBFA-428F-950F-5AD530C672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海外市场统一采用可比较的基期或分面板呈现；原稿5—6月缺失点和旧截止序列均已在相关页标注。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7B58CCA8-7584-4CF2-8B86-1994F30129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88EA343A-8EF2-4EC1-8EAE-6BA19B4F45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资料来源：各发布机构、Wind及本次PPT内嵌数据审计；截止日按实际观测标注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D324AC11-9EDF-4435-9C54-3E2AD74382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55</a:t>
            </a:r>
          </a:p>
        </p:txBody>
      </p:sp>
    </p:spTree>
    <p:extLst>
      <p:ext uri="{BB962C8B-B14F-4D97-AF65-F5344CB8AC3E}">
        <p14:creationId xmlns:p14="http://schemas.microsoft.com/office/powerpoint/2010/main" val="1117907152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47195020-57E7-4131-A874-A4926FA6C6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EXECUTIVE SUMMARY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0921826-8979-4F39-A358-F77105C742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06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4EAE575-896E-4699-B85D-F10794EE19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二季度的核心矛盾：外需与生产尚稳，内需与信用仍弱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B73F31E-AF66-42D0-9154-F6F370BAC5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官方宏观数据优先；市场数据采用原稿已更新序列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E2ADC04-4FA1-4B11-8F6A-FB6FF2BC1E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B05A2C6-95F0-41D9-8114-F415AFE178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57350"/>
            <a:ext cx="4000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5185"/>
          </a:bodyPr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483B"/>
                </a:solidFill>
              </a:defRPr>
            </a:pPr>
            <a:r>
              <a:rPr sz="1350" b="1">
                <a:solidFill>
                  <a:srgbClr val="C9483B"/>
                </a:solidFill>
              </a:rPr>
              <a:t>01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43400C6-6A3E-4874-AF66-8440B8086B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1666875"/>
            <a:ext cx="6477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5714"/>
          </a:bodyPr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17233A"/>
                </a:solidFill>
              </a:defRPr>
            </a:pPr>
            <a:r>
              <a:rPr sz="1050" b="1">
                <a:solidFill>
                  <a:srgbClr val="17233A"/>
                </a:solidFill>
              </a:rPr>
              <a:t>增长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964A6AD-5579-41F3-BFFA-A854A75069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09750" y="1647825"/>
            <a:ext cx="5619750" cy="4286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65">
                <a:solidFill>
                  <a:srgbClr val="17233A"/>
                </a:solidFill>
              </a:defRPr>
            </a:pPr>
            <a:r>
              <a:rPr sz="1065">
                <a:solidFill>
                  <a:srgbClr val="17233A"/>
                </a:solidFill>
              </a:rPr>
              <a:t>上半年GDP同比4.7%，二季度降至4.3%；季调环比0.9%，经济仍在扩张但动能放缓。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C940A77-ED0F-4924-B49A-C28F2B71FD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152650"/>
            <a:ext cx="63055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89F97A2-F207-4657-B1CA-DE845E7D07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324100"/>
            <a:ext cx="4000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5185"/>
          </a:bodyPr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483B"/>
                </a:solidFill>
              </a:defRPr>
            </a:pPr>
            <a:r>
              <a:rPr sz="1350" b="1">
                <a:solidFill>
                  <a:srgbClr val="C9483B"/>
                </a:solidFill>
              </a:rPr>
              <a:t>02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0428C85-AD0E-43B4-9B1E-8067FC5757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333625"/>
            <a:ext cx="6477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5714"/>
          </a:bodyPr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17233A"/>
                </a:solidFill>
              </a:defRPr>
            </a:pPr>
            <a:r>
              <a:rPr sz="1050" b="1">
                <a:solidFill>
                  <a:srgbClr val="17233A"/>
                </a:solidFill>
              </a:rPr>
              <a:t>生产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5DF21F2-0C59-4F4F-AD79-22B631126D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09750" y="2314575"/>
            <a:ext cx="5619750" cy="4286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65">
                <a:solidFill>
                  <a:srgbClr val="17233A"/>
                </a:solidFill>
              </a:defRPr>
            </a:pPr>
            <a:r>
              <a:rPr sz="1065">
                <a:solidFill>
                  <a:srgbClr val="17233A"/>
                </a:solidFill>
              </a:rPr>
              <a:t>工业增加值6月同比5.3%，制造业6.0%；服务业生产指数4.7%，供给端仍有韧性。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46EC516-9A7F-48B7-8C4B-8BF8ADE913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819400"/>
            <a:ext cx="63055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497F559-E8B8-44F6-BDDD-7838D698F2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990850"/>
            <a:ext cx="4000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5185"/>
          </a:bodyPr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483B"/>
                </a:solidFill>
              </a:defRPr>
            </a:pPr>
            <a:r>
              <a:rPr sz="1350" b="1">
                <a:solidFill>
                  <a:srgbClr val="C9483B"/>
                </a:solidFill>
              </a:rPr>
              <a:t>03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9B80898-755F-4885-A287-E50B8F3D7B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000375"/>
            <a:ext cx="6477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5714"/>
          </a:bodyPr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17233A"/>
                </a:solidFill>
              </a:defRPr>
            </a:pPr>
            <a:r>
              <a:rPr sz="1050" b="1">
                <a:solidFill>
                  <a:srgbClr val="17233A"/>
                </a:solidFill>
              </a:rPr>
              <a:t>需求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1DF5595-5C4B-491B-A05F-8B59003F12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09750" y="2981325"/>
            <a:ext cx="5619750" cy="4286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65">
                <a:solidFill>
                  <a:srgbClr val="17233A"/>
                </a:solidFill>
              </a:defRPr>
            </a:pPr>
            <a:r>
              <a:rPr sz="1065">
                <a:solidFill>
                  <a:srgbClr val="17233A"/>
                </a:solidFill>
              </a:rPr>
              <a:t>固定资产投资-5.7%、地产投资-18.0%、社零上半年仅1.3%，内需仍是主要拖累。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9FD42D2-D30F-45BA-8DD8-C40F2E97D0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486150"/>
            <a:ext cx="63055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221ECC5-CCCB-43A4-9D8E-34C75BD691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657600"/>
            <a:ext cx="4000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5185"/>
          </a:bodyPr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483B"/>
                </a:solidFill>
              </a:defRPr>
            </a:pPr>
            <a:r>
              <a:rPr sz="1350" b="1">
                <a:solidFill>
                  <a:srgbClr val="C9483B"/>
                </a:solidFill>
              </a:rPr>
              <a:t>04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AC5C581-7576-482E-8E7A-EDD0E435CF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667125"/>
            <a:ext cx="6477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5714"/>
          </a:bodyPr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17233A"/>
                </a:solidFill>
              </a:defRPr>
            </a:pPr>
            <a:r>
              <a:rPr sz="1050" b="1">
                <a:solidFill>
                  <a:srgbClr val="17233A"/>
                </a:solidFill>
              </a:rPr>
              <a:t>外贸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BEA1238-5E26-47A7-A9E8-DEE830F317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09750" y="3648075"/>
            <a:ext cx="5619750" cy="4286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65">
                <a:solidFill>
                  <a:srgbClr val="17233A"/>
                </a:solidFill>
              </a:defRPr>
            </a:pPr>
            <a:r>
              <a:rPr sz="1065">
                <a:solidFill>
                  <a:srgbClr val="17233A"/>
                </a:solidFill>
              </a:rPr>
              <a:t>官方人民币口径下，上半年出口+13.4%、进口+22.1%；外需是二季度最强边际变量。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E45E417-CC15-49E5-A87B-158554A000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152900"/>
            <a:ext cx="63055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61C244E-CD2E-47FF-912A-20C6C5DE71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324350"/>
            <a:ext cx="4000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5185"/>
          </a:bodyPr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483B"/>
                </a:solidFill>
              </a:defRPr>
            </a:pPr>
            <a:r>
              <a:rPr sz="1350" b="1">
                <a:solidFill>
                  <a:srgbClr val="C9483B"/>
                </a:solidFill>
              </a:rPr>
              <a:t>05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779BA65-7A6D-4445-B610-FC03957135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333875"/>
            <a:ext cx="6477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5714"/>
          </a:bodyPr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17233A"/>
                </a:solidFill>
              </a:defRPr>
            </a:pPr>
            <a:r>
              <a:rPr sz="1050" b="1">
                <a:solidFill>
                  <a:srgbClr val="17233A"/>
                </a:solidFill>
              </a:rPr>
              <a:t>价格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2B8A694-86B4-4868-B494-DFE18B1FB8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09750" y="4314825"/>
            <a:ext cx="5619750" cy="4286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65">
                <a:solidFill>
                  <a:srgbClr val="17233A"/>
                </a:solidFill>
              </a:defRPr>
            </a:pPr>
            <a:r>
              <a:rPr sz="1065">
                <a:solidFill>
                  <a:srgbClr val="17233A"/>
                </a:solidFill>
              </a:rPr>
              <a:t>CPI与核心CPI均约1.0%，PPI同比+4.1%但环比-0.3%，再通胀仍不稳固。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0B15295-84EE-4C8A-913D-09186C4A08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819650"/>
            <a:ext cx="63055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AA14A9A-732C-4740-AE74-B2E5303C05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991100"/>
            <a:ext cx="4000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5185"/>
          </a:bodyPr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C9483B"/>
                </a:solidFill>
              </a:defRPr>
            </a:pPr>
            <a:r>
              <a:rPr sz="1350" b="1">
                <a:solidFill>
                  <a:srgbClr val="C9483B"/>
                </a:solidFill>
              </a:rPr>
              <a:t>06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0C12715-77A6-4DFC-B7A6-988700A5D8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5000625"/>
            <a:ext cx="6477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5714"/>
          </a:bodyPr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17233A"/>
                </a:solidFill>
              </a:defRPr>
            </a:pPr>
            <a:r>
              <a:rPr sz="1050" b="1">
                <a:solidFill>
                  <a:srgbClr val="17233A"/>
                </a:solidFill>
              </a:rPr>
              <a:t>金融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9E18960-FB93-4EB3-937B-72CBDC988D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09750" y="4981575"/>
            <a:ext cx="5619750" cy="4286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65">
                <a:solidFill>
                  <a:srgbClr val="17233A"/>
                </a:solidFill>
              </a:defRPr>
            </a:pPr>
            <a:r>
              <a:rPr sz="1065">
                <a:solidFill>
                  <a:srgbClr val="17233A"/>
                </a:solidFill>
              </a:rPr>
              <a:t>M2 8.0%、社融7.4%、贷款5.2%，流动性宽松但信用扩张与内需修复仍不同步。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5ADC693-B6F1-4FC9-B53C-62B50A7DD6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581150"/>
            <a:ext cx="3752850" cy="4095750"/>
          </a:xfrm>
          <a:prstGeom xmlns:a="http://schemas.openxmlformats.org/drawingml/2006/main" prst="roundRect">
            <a:avLst>
              <a:gd name="adj" fmla="val 304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9525">
            <a:solidFill>
              <a:srgbClr val="EAF0F6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523B2B6-B6AE-48B7-8725-1CD4CFE482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1962150"/>
            <a:ext cx="14668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7654"/>
          </a:bodyPr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63A63"/>
                </a:solidFill>
              </a:defRPr>
            </a:pPr>
            <a:r>
              <a:rPr sz="2025" b="1">
                <a:solidFill>
                  <a:srgbClr val="163A63"/>
                </a:solidFill>
              </a:rPr>
              <a:t>4.3%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997C984-0092-4E45-9843-293691AFFB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2381250"/>
            <a:ext cx="14668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Q2 GDP同比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83D5CADD-F09F-49CC-B013-AE5A7F9765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29800" y="1962150"/>
            <a:ext cx="14668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7654"/>
          </a:bodyPr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63A63"/>
                </a:solidFill>
              </a:defRPr>
            </a:pPr>
            <a:r>
              <a:rPr sz="2025" b="1">
                <a:solidFill>
                  <a:srgbClr val="163A63"/>
                </a:solidFill>
              </a:rPr>
              <a:t>−5.7%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1A1F12B3-DE4D-47EB-92C2-2629060CD6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29800" y="2381250"/>
            <a:ext cx="14668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固定资产投资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3EBC06C1-74A5-4201-ACAA-0115A87496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3086100"/>
            <a:ext cx="14668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7654"/>
          </a:bodyPr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C9483B"/>
                </a:solidFill>
              </a:defRPr>
            </a:pPr>
            <a:r>
              <a:rPr sz="2025" b="1">
                <a:solidFill>
                  <a:srgbClr val="C9483B"/>
                </a:solidFill>
              </a:rPr>
              <a:t>−18.0%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47EC5995-D614-416F-98C6-92264500B5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3505200"/>
            <a:ext cx="14668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房地产投资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E13B62E6-8252-45CE-8D6C-2B14EE8E83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29800" y="3086100"/>
            <a:ext cx="14668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7654"/>
          </a:bodyPr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63A63"/>
                </a:solidFill>
              </a:defRPr>
            </a:pPr>
            <a:r>
              <a:rPr sz="2025" b="1">
                <a:solidFill>
                  <a:srgbClr val="163A63"/>
                </a:solidFill>
              </a:rPr>
              <a:t>1.3%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293BA898-0BF2-4FE5-B452-FC9086CE4B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29800" y="3505200"/>
            <a:ext cx="14668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上半年社零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D79E7888-76A6-4403-B4CA-E7BB78F3AC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4210050"/>
            <a:ext cx="14668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7654"/>
          </a:bodyPr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63A63"/>
                </a:solidFill>
              </a:defRPr>
            </a:pPr>
            <a:r>
              <a:rPr sz="2025" b="1">
                <a:solidFill>
                  <a:srgbClr val="163A63"/>
                </a:solidFill>
              </a:rPr>
              <a:t>13.4%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1547F3AE-54A0-4365-B799-321B16CA67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4629150"/>
            <a:ext cx="14668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上半年出口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D59B6C2F-F152-4E9A-A7B0-D39AD22598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29800" y="4210050"/>
            <a:ext cx="14668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7654"/>
          </a:bodyPr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163A63"/>
                </a:solidFill>
              </a:defRPr>
            </a:pPr>
            <a:r>
              <a:rPr sz="2025" b="1">
                <a:solidFill>
                  <a:srgbClr val="163A63"/>
                </a:solidFill>
              </a:rPr>
              <a:t>1.44%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F88298DE-F886-43BF-A0F8-6399EEB36D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29800" y="4629150"/>
            <a:ext cx="14668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9803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DR007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039602C3-E2AE-4F24-BBFE-55FA8D98BE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8DF21772-85AD-47AF-AE20-7C91B90788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660789DA-8391-477A-A122-36F6BBACBF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研判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D73BF1CC-A3B7-4940-8F91-5D4BC2F6B6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下半年定价关键不是“是否有增长”，而是外需韧性能否转化为内需修复，以及宽货币能否进入居民与企业资产负债表。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3B7F0AFB-9EF0-4AE5-A9BE-4869FA9737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B56A7702-C277-47B4-9BF1-A49CC1E91A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资料来源：国家统计局、海关总署、中国人民银行、Wind；官方值截至2026年6月，市场值截至实际交易日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7B1D0221-6E37-4221-9C79-08687C9C48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452119548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71" name="">
            <a:extLst xmlns:a="http://schemas.openxmlformats.org/drawingml/2006/main">
              <a:ext uri="{FF2B5EF4-FFF2-40B4-BE49-F238E27FC236}">
                <a16:creationId xmlns:a16="http://schemas.microsoft.com/office/drawing/2014/main" id="{37D694A2-CEAE-4D57-8187-24F2780FC4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MACRO–MARKET DASHBOARD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CDA679E-EB1E-4156-AADD-8D5D718705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07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B0BDB70-63AF-4CB4-B263-CAE7EDB96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Q2宏观—市场全景：增长放缓、价格修复、资产分化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F4313BE-0BA6-4695-A878-E65985B028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12项核心指标；红色表示风险项，蓝色表示主线，灰色表示横向比较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D8BAEEF-E5D9-4785-AB3E-A5DF7BC371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49B79BB-95AE-4B05-BB5F-4206477A0C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1101090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E3D01DA-8B68-4986-95E7-1709A99919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876425"/>
            <a:ext cx="47625" cy="523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0CA97CA-A582-431D-B2B9-0E7F59F018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1809750"/>
            <a:ext cx="1619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5319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Q2 GDP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08FE8CF-0502-42C4-802E-391EB49196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03835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7273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7233A"/>
                </a:solidFill>
              </a:defRPr>
            </a:pPr>
            <a:r>
              <a:rPr sz="1650" b="1">
                <a:solidFill>
                  <a:srgbClr val="17233A"/>
                </a:solidFill>
              </a:rPr>
              <a:t>4.3%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F2ED8E6-1E0E-4803-AD1D-D449D1F99C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2076450"/>
            <a:ext cx="1123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8350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286CA8"/>
                </a:solidFill>
              </a:defRPr>
            </a:pPr>
            <a:r>
              <a:rPr sz="788">
                <a:solidFill>
                  <a:srgbClr val="286CA8"/>
                </a:solidFill>
              </a:rPr>
              <a:t>↓0.7pct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E8F1758-7984-4D26-9D52-C1AB83535A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524125"/>
            <a:ext cx="3143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709F64A-380C-4832-84D6-F73623C0A4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1876425"/>
            <a:ext cx="47625" cy="523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DA33117-1849-4D9D-872E-F94517424B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1809750"/>
            <a:ext cx="1619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5319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工业增加值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447A8EC-F9BE-4FF6-91DC-9743305C92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203835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7273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7233A"/>
                </a:solidFill>
              </a:defRPr>
            </a:pPr>
            <a:r>
              <a:rPr sz="1650" b="1">
                <a:solidFill>
                  <a:srgbClr val="17233A"/>
                </a:solidFill>
              </a:rPr>
              <a:t>5.3%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A2CF427-CF92-4845-9BB2-09A6617217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2076450"/>
            <a:ext cx="1123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8350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286CA8"/>
                </a:solidFill>
              </a:defRPr>
            </a:pPr>
            <a:r>
              <a:rPr sz="788">
                <a:solidFill>
                  <a:srgbClr val="286CA8"/>
                </a:solidFill>
              </a:rPr>
              <a:t>生产偏强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406CE42-D7AA-43F0-9E58-578FBF1F67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2524125"/>
            <a:ext cx="3143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514452D-ED1D-447F-9720-60A2EBE47E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1876425"/>
            <a:ext cx="47625" cy="523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EBC26EB-718E-4816-87DC-CA6476D6E8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1809750"/>
            <a:ext cx="1619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5319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服务业生产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EB1A391-3BE2-4863-ABAF-4D4C80654C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203835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7273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7233A"/>
                </a:solidFill>
              </a:defRPr>
            </a:pPr>
            <a:r>
              <a:rPr sz="1650" b="1">
                <a:solidFill>
                  <a:srgbClr val="17233A"/>
                </a:solidFill>
              </a:rPr>
              <a:t>4.7%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880FB4D-884F-4A2C-8024-841745CA7C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77450" y="2076450"/>
            <a:ext cx="1123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8350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286CA8"/>
                </a:solidFill>
              </a:defRPr>
            </a:pPr>
            <a:r>
              <a:rPr sz="788">
                <a:solidFill>
                  <a:srgbClr val="286CA8"/>
                </a:solidFill>
              </a:rPr>
              <a:t>弱于工业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EBC633A-E267-42DF-847B-34C74007FB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2524125"/>
            <a:ext cx="3143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487088A-D4FE-4F3F-83BA-528CF5897C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71775"/>
            <a:ext cx="47625" cy="523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51A6A44-2ED3-4F63-A45C-9537AAC45B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705100"/>
            <a:ext cx="1619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5319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固定资产投资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B6083C7-35E2-46E7-8096-4DC50ECA8E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93370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7273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7233A"/>
                </a:solidFill>
              </a:defRPr>
            </a:pPr>
            <a:r>
              <a:rPr sz="1650" b="1">
                <a:solidFill>
                  <a:srgbClr val="17233A"/>
                </a:solidFill>
              </a:rPr>
              <a:t>−5.7%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0D6B65B-1F8F-46D5-800C-4B91292D8E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2971800"/>
            <a:ext cx="1123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8350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C9483B"/>
                </a:solidFill>
              </a:defRPr>
            </a:pPr>
            <a:r>
              <a:rPr sz="788">
                <a:solidFill>
                  <a:srgbClr val="C9483B"/>
                </a:solidFill>
              </a:rPr>
              <a:t>转负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716F0F8-B2E8-4D7F-B295-015DE1EE95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419475"/>
            <a:ext cx="3143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27EB613-E291-4062-9B1B-0F58B6CAEA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2771775"/>
            <a:ext cx="47625" cy="523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06651FD-899B-43E8-9413-FD4AEF3741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2705100"/>
            <a:ext cx="1619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5319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房地产投资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C5E653E-91B3-43DD-8259-ED811670A2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293370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7273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7233A"/>
                </a:solidFill>
              </a:defRPr>
            </a:pPr>
            <a:r>
              <a:rPr sz="1650" b="1">
                <a:solidFill>
                  <a:srgbClr val="17233A"/>
                </a:solidFill>
              </a:rPr>
              <a:t>−18.0%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D3F4FF3-AFD0-4A16-B45B-998D5B759D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2971800"/>
            <a:ext cx="1123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8350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C9483B"/>
                </a:solidFill>
              </a:defRPr>
            </a:pPr>
            <a:r>
              <a:rPr sz="788">
                <a:solidFill>
                  <a:srgbClr val="C9483B"/>
                </a:solidFill>
              </a:rPr>
              <a:t>继续下探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E0815903-6DCD-467B-9155-C44441B69B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3419475"/>
            <a:ext cx="3143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60DA8E8-52A2-4439-AA4A-C98588A7D5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71775"/>
            <a:ext cx="47625" cy="523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E42F1BC8-504F-425E-BD88-A411CAE724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2705100"/>
            <a:ext cx="1619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5319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社零累计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C7F6039D-73BB-429A-BF11-BEA67C8737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293370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7273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7233A"/>
                </a:solidFill>
              </a:defRPr>
            </a:pPr>
            <a:r>
              <a:rPr sz="1650" b="1">
                <a:solidFill>
                  <a:srgbClr val="17233A"/>
                </a:solidFill>
              </a:rPr>
              <a:t>1.3%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1A00B31D-D881-4CB3-97F4-AEF73317E8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77450" y="2971800"/>
            <a:ext cx="1123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8350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C9483B"/>
                </a:solidFill>
              </a:defRPr>
            </a:pPr>
            <a:r>
              <a:rPr sz="788">
                <a:solidFill>
                  <a:srgbClr val="C9483B"/>
                </a:solidFill>
              </a:rPr>
              <a:t>低位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F9172884-6BEE-4AFD-A468-F1643E3347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3419475"/>
            <a:ext cx="3143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B60D75AC-D299-4744-8E53-5BE168B644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667125"/>
            <a:ext cx="47625" cy="523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ACBA4BA0-0006-4CD6-9AD7-7B6E6771F2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600450"/>
            <a:ext cx="1619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5319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CPI / 核心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E5F43D12-9CD8-4AA7-A8A5-66B2F3042A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82905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7273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7233A"/>
                </a:solidFill>
              </a:defRPr>
            </a:pPr>
            <a:r>
              <a:rPr sz="1650" b="1">
                <a:solidFill>
                  <a:srgbClr val="17233A"/>
                </a:solidFill>
              </a:rPr>
              <a:t>1.0 / 1.0%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EAF014A7-3444-462A-9450-490FDBFEA1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3867150"/>
            <a:ext cx="1123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8350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C68B2C"/>
                </a:solidFill>
              </a:defRPr>
            </a:pPr>
            <a:r>
              <a:rPr sz="788">
                <a:solidFill>
                  <a:srgbClr val="C68B2C"/>
                </a:solidFill>
              </a:rPr>
              <a:t>温和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D0DB85F0-B8EF-44FB-8667-B5829FC1C1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314825"/>
            <a:ext cx="3143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4BFBC4E6-913F-496C-BA1C-87E6801D70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3667125"/>
            <a:ext cx="47625" cy="523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E4B90FE3-14E1-40F9-97A5-2535C20FC2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3600450"/>
            <a:ext cx="1619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5319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PPI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FB16B853-9147-4006-8FB8-18E86786DF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382905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7273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7233A"/>
                </a:solidFill>
              </a:defRPr>
            </a:pPr>
            <a:r>
              <a:rPr sz="1650" b="1">
                <a:solidFill>
                  <a:srgbClr val="17233A"/>
                </a:solidFill>
              </a:rPr>
              <a:t>4.1%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EDE64E2F-A2A4-4616-89A2-997EE53BF7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3867150"/>
            <a:ext cx="1123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8350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C68B2C"/>
                </a:solidFill>
              </a:defRPr>
            </a:pPr>
            <a:r>
              <a:rPr sz="788">
                <a:solidFill>
                  <a:srgbClr val="C68B2C"/>
                </a:solidFill>
              </a:rPr>
              <a:t>环比−0.3%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FF11030D-0BC5-4B7F-8481-AFE80B244F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4314825"/>
            <a:ext cx="3143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10FA710F-98A0-4CE7-AC74-0742F3E74E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3667125"/>
            <a:ext cx="47625" cy="523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061"/>
          </a:solidFill>
          <a:ln xmlns:a="http://schemas.openxmlformats.org/drawingml/2006/main" w="9525">
            <a:solidFill>
              <a:srgbClr val="3D8061"/>
            </a:solidFill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6ECD9CC5-4723-4B4C-9324-D57D135904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3600450"/>
            <a:ext cx="1619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5319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M2 / 社融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7A068EBA-BB99-4ECA-89AB-D06813E9C9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382905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7273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7233A"/>
                </a:solidFill>
              </a:defRPr>
            </a:pPr>
            <a:r>
              <a:rPr sz="1650" b="1">
                <a:solidFill>
                  <a:srgbClr val="17233A"/>
                </a:solidFill>
              </a:rPr>
              <a:t>8.0 / 7.4%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C862A54C-6565-41A0-BCDB-E5F9E2544E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77450" y="3867150"/>
            <a:ext cx="1123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8350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3D8061"/>
                </a:solidFill>
              </a:defRPr>
            </a:pPr>
            <a:r>
              <a:rPr sz="788">
                <a:solidFill>
                  <a:srgbClr val="3D8061"/>
                </a:solidFill>
              </a:rPr>
              <a:t>宽货币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61466149-C00A-4589-B356-028B9E66CA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4314825"/>
            <a:ext cx="3143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04CA8249-5A19-4467-B528-B94BB5742A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562475"/>
            <a:ext cx="47625" cy="523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061"/>
          </a:solidFill>
          <a:ln xmlns:a="http://schemas.openxmlformats.org/drawingml/2006/main" w="9525">
            <a:solidFill>
              <a:srgbClr val="3D8061"/>
            </a:solidFill>
            <a:prstDash val="solid"/>
          </a:ln>
        </p:spPr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F6B500A7-0684-4D48-B52F-F5BFB0F1FC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495800"/>
            <a:ext cx="1619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5319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创业板</a:t>
            </a:r>
          </a:p>
        </p:txBody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AD07E3DA-0AC6-4247-A30C-B3DB882057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72440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7273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7233A"/>
                </a:solidFill>
              </a:defRPr>
            </a:pPr>
            <a:r>
              <a:rPr sz="1650" b="1">
                <a:solidFill>
                  <a:srgbClr val="17233A"/>
                </a:solidFill>
              </a:rPr>
              <a:t>104.5</a:t>
            </a:r>
          </a:p>
        </p:txBody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A230A8C9-409E-4410-B574-F4DF953D20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4762500"/>
            <a:ext cx="1123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8350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3D8061"/>
                </a:solidFill>
              </a:defRPr>
            </a:pPr>
            <a:r>
              <a:rPr sz="788">
                <a:solidFill>
                  <a:srgbClr val="3D8061"/>
                </a:solidFill>
              </a:rPr>
              <a:t>年初=100</a:t>
            </a:r>
          </a:p>
        </p:txBody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8BA206FF-D9AA-4E58-9047-D20CC473B6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4562475"/>
            <a:ext cx="47625" cy="523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365E013D-C3BA-47A6-A058-99C3064E0D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4495800"/>
            <a:ext cx="1619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5319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美10Y</a:t>
            </a:r>
          </a:p>
        </p:txBody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3ED9636D-2BCE-4B08-A1DE-E0344F349A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472440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7273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7233A"/>
                </a:solidFill>
              </a:defRPr>
            </a:pPr>
            <a:r>
              <a:rPr sz="1650" b="1">
                <a:solidFill>
                  <a:srgbClr val="17233A"/>
                </a:solidFill>
              </a:rPr>
              <a:t>4.55%</a:t>
            </a:r>
          </a:p>
        </p:txBody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E2C8E354-0650-44D9-BFB3-E5DA9DAC7F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4762500"/>
            <a:ext cx="1123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8350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C9483B"/>
                </a:solidFill>
              </a:defRPr>
            </a:pPr>
            <a:r>
              <a:rPr sz="788">
                <a:solidFill>
                  <a:srgbClr val="C9483B"/>
                </a:solidFill>
              </a:rPr>
              <a:t>高位</a:t>
            </a:r>
          </a:p>
        </p:txBody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7F88B651-9272-4628-8296-2072B834F4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4562475"/>
            <a:ext cx="47625" cy="523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FAA76F79-6985-4D92-A2DB-9DC20AE76E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4495800"/>
            <a:ext cx="1619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5319"/>
          </a:bodyPr>
          <a:lstStyle xmlns:a="http://schemas.openxmlformats.org/drawingml/2006/main"/>
          <a:p xmlns:a="http://schemas.openxmlformats.org/drawingml/2006/main">
            <a:pPr>
              <a:defRPr sz="863">
                <a:solidFill>
                  <a:srgbClr val="687486"/>
                </a:solidFill>
              </a:defRPr>
            </a:pPr>
            <a:r>
              <a:rPr sz="863">
                <a:solidFill>
                  <a:srgbClr val="687486"/>
                </a:solidFill>
              </a:rPr>
              <a:t>黄金</a:t>
            </a:r>
          </a:p>
        </p:txBody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00BF6250-5211-404E-8B2B-4A4966D32A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472440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7273"/>
          </a:bodyPr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17233A"/>
                </a:solidFill>
              </a:defRPr>
            </a:pPr>
            <a:r>
              <a:rPr sz="1650" b="1">
                <a:solidFill>
                  <a:srgbClr val="17233A"/>
                </a:solidFill>
              </a:rPr>
              <a:t>3,995</a:t>
            </a:r>
          </a:p>
        </p:txBody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CF32C725-2553-425B-9819-7C9A9C4555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77450" y="4762500"/>
            <a:ext cx="1123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8350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C68B2C"/>
                </a:solidFill>
              </a:defRPr>
            </a:pPr>
            <a:r>
              <a:rPr sz="788">
                <a:solidFill>
                  <a:srgbClr val="C68B2C"/>
                </a:solidFill>
              </a:rPr>
              <a:t>美元/盎司</a:t>
            </a:r>
          </a:p>
        </p:txBody>
      </p:sp>
      <p:sp>
        <p:nvSpPr>
          <p:cNvPr id="64" name="">
            <a:extLst xmlns:a="http://schemas.openxmlformats.org/drawingml/2006/main">
              <a:ext uri="{FF2B5EF4-FFF2-40B4-BE49-F238E27FC236}">
                <a16:creationId xmlns:a16="http://schemas.microsoft.com/office/drawing/2014/main" id="{1BAFA00E-3FDC-47CC-B469-47F5AE25B3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9525">
            <a:solidFill>
              <a:srgbClr val="EAF0F6"/>
            </a:solidFill>
            <a:prstDash val="solid"/>
          </a:ln>
        </p:spPr>
      </p:sp>
      <p:sp>
        <p:nvSpPr>
          <p:cNvPr id="65" name="">
            <a:extLst xmlns:a="http://schemas.openxmlformats.org/drawingml/2006/main">
              <a:ext uri="{FF2B5EF4-FFF2-40B4-BE49-F238E27FC236}">
                <a16:creationId xmlns:a16="http://schemas.microsoft.com/office/drawing/2014/main" id="{AD8BEC23-9237-46E1-A88E-BE00DA06D9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6" name="">
            <a:extLst xmlns:a="http://schemas.openxmlformats.org/drawingml/2006/main">
              <a:ext uri="{FF2B5EF4-FFF2-40B4-BE49-F238E27FC236}">
                <a16:creationId xmlns:a16="http://schemas.microsoft.com/office/drawing/2014/main" id="{6193B322-9AED-466B-BC2D-D17824624F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286CA8"/>
                </a:solidFill>
              </a:defRPr>
            </a:pPr>
            <a:r>
              <a:rPr sz="825" b="1">
                <a:solidFill>
                  <a:srgbClr val="286CA8"/>
                </a:solidFill>
              </a:rPr>
              <a:t>研判</a:t>
            </a:r>
          </a:p>
        </p:txBody>
      </p:sp>
      <p:sp>
        <p:nvSpPr>
          <p:cNvPr id="67" name="">
            <a:extLst xmlns:a="http://schemas.openxmlformats.org/drawingml/2006/main">
              <a:ext uri="{FF2B5EF4-FFF2-40B4-BE49-F238E27FC236}">
                <a16:creationId xmlns:a16="http://schemas.microsoft.com/office/drawing/2014/main" id="{D7B3A321-1BA0-4F05-A78F-6D08160B11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宏观的主要背离是“供给与外需较强、国内需求较弱”；资产的主要背离是“权益结构性上涨、高利率与黄金高位并存”。</a:t>
            </a:r>
          </a:p>
        </p:txBody>
      </p:sp>
      <p:sp>
        <p:nvSpPr>
          <p:cNvPr id="68" name="">
            <a:extLst xmlns:a="http://schemas.openxmlformats.org/drawingml/2006/main">
              <a:ext uri="{FF2B5EF4-FFF2-40B4-BE49-F238E27FC236}">
                <a16:creationId xmlns:a16="http://schemas.microsoft.com/office/drawing/2014/main" id="{E54C7537-ACC3-48E3-A9D3-90AC50EEF9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69" name="">
            <a:extLst xmlns:a="http://schemas.openxmlformats.org/drawingml/2006/main">
              <a:ext uri="{FF2B5EF4-FFF2-40B4-BE49-F238E27FC236}">
                <a16:creationId xmlns:a16="http://schemas.microsoft.com/office/drawing/2014/main" id="{D5A85A5B-60F1-4E27-A386-D85BE424BE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资料来源：国家统计局、海关总署、中国人民银行、Wind；原稿P2—P120综合</a:t>
            </a:r>
          </a:p>
        </p:txBody>
      </p:sp>
      <p:sp>
        <p:nvSpPr>
          <p:cNvPr id="70" name="">
            <a:extLst xmlns:a="http://schemas.openxmlformats.org/drawingml/2006/main">
              <a:ext uri="{FF2B5EF4-FFF2-40B4-BE49-F238E27FC236}">
                <a16:creationId xmlns:a16="http://schemas.microsoft.com/office/drawing/2014/main" id="{74AC2056-64AE-4A1D-BB0C-9F198BA38A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88727316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05" name="">
            <a:extLst xmlns:a="http://schemas.openxmlformats.org/drawingml/2006/main">
              <a:ext uri="{FF2B5EF4-FFF2-40B4-BE49-F238E27FC236}">
                <a16:creationId xmlns:a16="http://schemas.microsoft.com/office/drawing/2014/main" id="{5C8AECFF-D215-485F-A7FE-7AFA90A43C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GROWTH · GDP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DBAD07B-F061-4B3F-9236-D5FBFF7FAB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08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42FD7BE-C822-43C6-892C-625A74A90B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实际增长放缓，但季调环比仍保持正增长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4F781DC-7082-4707-A28F-6F960783BF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P2、5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48BC570-B31A-44FE-9C82-A547E737B4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6274B6C-8D1F-4C4A-87CE-C7338FFE9E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38C5244-7DB3-48E9-9C9E-F70D4F4D90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GDP实际同比，%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23D6686-4F11-4F76-A1FC-7316DE53AA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自2019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ABDBB27-3103-4EC3-87A8-35093E034C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324475"/>
            <a:ext cx="512445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68B2C"/>
                </a:solidFill>
              </a:defRPr>
            </a:pPr>
            <a:r>
              <a:rPr sz="735">
                <a:solidFill>
                  <a:srgbClr val="C68B2C"/>
                </a:solidFill>
              </a:rPr>
              <a:t>注：剔除20Q1、22Q2、23Q2（疫情/低基数）；原值见P52。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C105C90-4C5A-46EB-9DB6-3A1225872C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5038725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5BF1471-7287-48E7-A174-FCCFC8AB30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962525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2.5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7F8F98C-86B8-443C-A1C7-DEA338EBA8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365481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2A858EB-CFE3-470C-AAE9-6A7B835A31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289281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3.5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28A7024-9E07-48E5-99A5-82E5B53E90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3692236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D98FC7B-D32D-4A47-8969-2610BD992A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16036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4.5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086B2FE-D417-4DD0-A32B-39E8125E75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3018992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7CE2FD2-148F-4B22-B93A-AEF5DE4BF2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42792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5.5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35B4019-BE6A-43A4-90BF-90C999EC43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345748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BA0BB5F-5886-4B98-A0C7-34BDA5974F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69548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6.5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1E48914-3E88-466B-8A0F-CF4FC8DE44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076450"/>
            <a:ext cx="7620" cy="29622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CDDE05C-2294-4746-AEA5-E6F0B5FFCF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5038725"/>
            <a:ext cx="4533900" cy="762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AF2819A-79C8-44E9-88B6-8459C13062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175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2019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7F690C1-D7D4-478C-B160-B78CF6DA5E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44541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2020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EEA1663-7AB0-4AA7-9A60-0F51E12FCB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69906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2021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F2A5DDD-2643-4E1B-9586-C93ADB3FE3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95272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2022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0D729AF-3A08-49A5-A2E6-ED15D01FED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0637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2023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FAFD308-3553-4A11-BF93-7A48FBFA8A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46003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2024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CBC28ABE-2DF4-44DC-9E6F-99AC6519CF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71368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2025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6FF299A-DC8B-4AB5-A72A-84E686FA8A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96734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2026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4081040-3505-40E0-8BA5-2DAFB31C3B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181100" y="2446734"/>
            <a:ext cx="156341" cy="20197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CA4453F3-77FA-4842-AAFE-779B5CFB54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337441" y="2648708"/>
            <a:ext cx="156341" cy="6732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EB88EFC1-3B92-4A12-885E-9CAAB2C9F0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493783" y="2716032"/>
            <a:ext cx="156341" cy="6732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AF193500-8B91-43EF-82ED-3F7A5D03BD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962807" y="3456601"/>
            <a:ext cx="156341" cy="114451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8165EFD8-FEBA-44CB-8D13-3BF3438DF0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2119148" y="2379410"/>
            <a:ext cx="156341" cy="107719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AFCD7044-E95A-49F0-8123-B3C078A665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2275490" y="2379410"/>
            <a:ext cx="156341" cy="80789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D3F55451-18CE-40FA-BD4B-E2B01377B4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2431831" y="2985330"/>
            <a:ext cx="156341" cy="20197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F4A23E92-BDE7-4ACA-A4F4-AC25417245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2588172" y="2985330"/>
            <a:ext cx="156341" cy="26929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B9565D5F-1446-42C5-9865-30C2A23116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2744514" y="3052654"/>
            <a:ext cx="156341" cy="20197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C74EC6A9-426A-4324-8E30-08D99BE096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2900855" y="3052654"/>
            <a:ext cx="156341" cy="47127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73C243FA-73A3-46DA-B92F-FB4F19A517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3369879" y="4062521"/>
            <a:ext cx="156341" cy="67324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FD532662-6490-4602-8AAF-1F4101E894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526221" y="3591250"/>
            <a:ext cx="156341" cy="114451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823526EC-CC90-4AAA-8376-300B97D71E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995245" y="3187303"/>
            <a:ext cx="156341" cy="20197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46B3A060-5CB4-41E4-A5BF-E6E3B111E9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151586" y="3187303"/>
            <a:ext cx="156341" cy="95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6BEB72C0-2650-4DBD-8B5F-BA641CABE6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307928" y="3187303"/>
            <a:ext cx="156341" cy="40394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D9FCBC30-DCEC-477B-9B9A-CF2AF64211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464269" y="3591250"/>
            <a:ext cx="156341" cy="6732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5BE466BE-83FB-4C37-87E9-75BF4429AD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4620610" y="3119979"/>
            <a:ext cx="156341" cy="53859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28F88608-03CD-4B66-9B01-8A3DDBA577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776952" y="3119979"/>
            <a:ext cx="156341" cy="95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E464E0F9-064E-4DFB-87CB-5AACE5CE98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933293" y="3119979"/>
            <a:ext cx="156341" cy="134649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DE650B8C-C0E0-43BB-B813-068C3821AB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089634" y="3254628"/>
            <a:ext cx="156341" cy="26929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FF08CFCB-8549-4F4B-AF09-3D74EE5182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245976" y="3523925"/>
            <a:ext cx="156341" cy="20197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F42668F2-2B91-491C-A475-2AE5933728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5402317" y="3389276"/>
            <a:ext cx="156341" cy="33662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7B015CB4-533D-4397-AB57-17F8890BD1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558659" y="3389276"/>
            <a:ext cx="156341" cy="47127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3ECDB83C-EB93-4289-85FE-C475AE6F64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E42A7EA6-D60A-4859-81DD-C232874C01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GDP实际环比，%</a:t>
            </a:r>
          </a:p>
        </p:txBody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14AB6799-CA96-4B6A-A9F3-8D730062D3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自2019</a:t>
            </a:r>
          </a:p>
        </p:txBody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D6E5D34D-DA75-4D60-A9B6-88B51B3160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5324475"/>
            <a:ext cx="512445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68B2C"/>
                </a:solidFill>
              </a:defRPr>
            </a:pPr>
            <a:r>
              <a:rPr sz="735">
                <a:solidFill>
                  <a:srgbClr val="C68B2C"/>
                </a:solidFill>
              </a:rPr>
              <a:t>注：剔除20Q1—Q2、22Q2—Q3（停摆/重启）；原值见P52。</a:t>
            </a:r>
          </a:p>
        </p:txBody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78EEAEA6-D7D0-4DAC-A710-3F5D19ADA5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5038725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0F23C596-31CE-44CE-9FA4-FD937C6A90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4962525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-0.4</a:t>
            </a:r>
          </a:p>
        </p:txBody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A549D183-F946-4661-BB00-67407215C1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4259179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B838988A-DE4B-44FC-B569-DD31F3F4EC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4182979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0.6</a:t>
            </a:r>
          </a:p>
        </p:txBody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89AECDFB-FA44-440B-A422-C84B1BD31A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3479633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E81311B3-9094-404D-9B36-38FE7F2B7A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3403433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1.6</a:t>
            </a:r>
          </a:p>
        </p:txBody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D69811E9-09F0-450F-ABBF-BDECE476DE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2700087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64" name="">
            <a:extLst xmlns:a="http://schemas.openxmlformats.org/drawingml/2006/main">
              <a:ext uri="{FF2B5EF4-FFF2-40B4-BE49-F238E27FC236}">
                <a16:creationId xmlns:a16="http://schemas.microsoft.com/office/drawing/2014/main" id="{18C803B1-5FCC-4327-859A-F242D6AF9F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2623887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2.6</a:t>
            </a:r>
          </a:p>
        </p:txBody>
      </p:sp>
      <p:sp>
        <p:nvSpPr>
          <p:cNvPr id="65" name="">
            <a:extLst xmlns:a="http://schemas.openxmlformats.org/drawingml/2006/main">
              <a:ext uri="{FF2B5EF4-FFF2-40B4-BE49-F238E27FC236}">
                <a16:creationId xmlns:a16="http://schemas.microsoft.com/office/drawing/2014/main" id="{9056AFCA-7D9B-4C24-969F-80655A6125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2076450"/>
            <a:ext cx="7620" cy="29622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66" name="">
            <a:extLst xmlns:a="http://schemas.openxmlformats.org/drawingml/2006/main">
              <a:ext uri="{FF2B5EF4-FFF2-40B4-BE49-F238E27FC236}">
                <a16:creationId xmlns:a16="http://schemas.microsoft.com/office/drawing/2014/main" id="{8A956939-1D6E-454E-98BF-7D2ADEE946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5038725"/>
            <a:ext cx="4533900" cy="762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67" name="">
            <a:extLst xmlns:a="http://schemas.openxmlformats.org/drawingml/2006/main">
              <a:ext uri="{FF2B5EF4-FFF2-40B4-BE49-F238E27FC236}">
                <a16:creationId xmlns:a16="http://schemas.microsoft.com/office/drawing/2014/main" id="{81C60F22-FE6C-448C-A60C-2511F2875D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38925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2019</a:t>
            </a:r>
          </a:p>
        </p:txBody>
      </p:sp>
      <p:sp>
        <p:nvSpPr>
          <p:cNvPr id="68" name="">
            <a:extLst xmlns:a="http://schemas.openxmlformats.org/drawingml/2006/main">
              <a:ext uri="{FF2B5EF4-FFF2-40B4-BE49-F238E27FC236}">
                <a16:creationId xmlns:a16="http://schemas.microsoft.com/office/drawing/2014/main" id="{D385A32F-1EFB-4A28-923E-86069AF6E1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64291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2020</a:t>
            </a:r>
          </a:p>
        </p:txBody>
      </p:sp>
      <p:sp>
        <p:nvSpPr>
          <p:cNvPr id="69" name="">
            <a:extLst xmlns:a="http://schemas.openxmlformats.org/drawingml/2006/main">
              <a:ext uri="{FF2B5EF4-FFF2-40B4-BE49-F238E27FC236}">
                <a16:creationId xmlns:a16="http://schemas.microsoft.com/office/drawing/2014/main" id="{72894735-352F-4C38-8B6F-EEAA4B7BCE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89656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2021</a:t>
            </a:r>
          </a:p>
        </p:txBody>
      </p:sp>
      <p:sp>
        <p:nvSpPr>
          <p:cNvPr id="70" name="">
            <a:extLst xmlns:a="http://schemas.openxmlformats.org/drawingml/2006/main">
              <a:ext uri="{FF2B5EF4-FFF2-40B4-BE49-F238E27FC236}">
                <a16:creationId xmlns:a16="http://schemas.microsoft.com/office/drawing/2014/main" id="{AE267533-EAEB-4391-AA18-3CF5EC89F8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022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2022</a:t>
            </a:r>
          </a:p>
        </p:txBody>
      </p:sp>
      <p:sp>
        <p:nvSpPr>
          <p:cNvPr id="71" name="">
            <a:extLst xmlns:a="http://schemas.openxmlformats.org/drawingml/2006/main">
              <a:ext uri="{FF2B5EF4-FFF2-40B4-BE49-F238E27FC236}">
                <a16:creationId xmlns:a16="http://schemas.microsoft.com/office/drawing/2014/main" id="{25E230F1-1BA0-45AE-9E31-211A7661F4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0387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2023</a:t>
            </a:r>
          </a:p>
        </p:txBody>
      </p:sp>
      <p:sp>
        <p:nvSpPr>
          <p:cNvPr id="72" name="">
            <a:extLst xmlns:a="http://schemas.openxmlformats.org/drawingml/2006/main">
              <a:ext uri="{FF2B5EF4-FFF2-40B4-BE49-F238E27FC236}">
                <a16:creationId xmlns:a16="http://schemas.microsoft.com/office/drawing/2014/main" id="{6E1C5F0F-DC92-41E3-948F-613DEA41F5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65753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2024</a:t>
            </a:r>
          </a:p>
        </p:txBody>
      </p:sp>
      <p:sp>
        <p:nvSpPr>
          <p:cNvPr id="73" name="">
            <a:extLst xmlns:a="http://schemas.openxmlformats.org/drawingml/2006/main">
              <a:ext uri="{FF2B5EF4-FFF2-40B4-BE49-F238E27FC236}">
                <a16:creationId xmlns:a16="http://schemas.microsoft.com/office/drawing/2014/main" id="{7859A9DE-9F9E-4AFD-AC95-67F5583D75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91118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2025</a:t>
            </a:r>
          </a:p>
        </p:txBody>
      </p:sp>
      <p:sp>
        <p:nvSpPr>
          <p:cNvPr id="74" name="">
            <a:extLst xmlns:a="http://schemas.openxmlformats.org/drawingml/2006/main">
              <a:ext uri="{FF2B5EF4-FFF2-40B4-BE49-F238E27FC236}">
                <a16:creationId xmlns:a16="http://schemas.microsoft.com/office/drawing/2014/main" id="{B27768E3-5521-4887-B87A-A706562C96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16484" y="50768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2026</a:t>
            </a:r>
          </a:p>
        </p:txBody>
      </p:sp>
      <p:sp>
        <p:nvSpPr>
          <p:cNvPr id="75" name="">
            <a:extLst xmlns:a="http://schemas.openxmlformats.org/drawingml/2006/main">
              <a:ext uri="{FF2B5EF4-FFF2-40B4-BE49-F238E27FC236}">
                <a16:creationId xmlns:a16="http://schemas.microsoft.com/office/drawing/2014/main" id="{4F239D26-BFD6-4474-A0F7-1616C7FB31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6800850" y="3323724"/>
            <a:ext cx="156341" cy="155909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76" name="">
            <a:extLst xmlns:a="http://schemas.openxmlformats.org/drawingml/2006/main">
              <a:ext uri="{FF2B5EF4-FFF2-40B4-BE49-F238E27FC236}">
                <a16:creationId xmlns:a16="http://schemas.microsoft.com/office/drawing/2014/main" id="{BFA6E338-EBA6-4511-9635-8EDB58C37C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6957191" y="3479633"/>
            <a:ext cx="156341" cy="155909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77" name="">
            <a:extLst xmlns:a="http://schemas.openxmlformats.org/drawingml/2006/main">
              <a:ext uri="{FF2B5EF4-FFF2-40B4-BE49-F238E27FC236}">
                <a16:creationId xmlns:a16="http://schemas.microsoft.com/office/drawing/2014/main" id="{34A4817C-E78E-43B3-AE5C-033CA31D47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7113533" y="3635542"/>
            <a:ext cx="156341" cy="38977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78" name="">
            <a:extLst xmlns:a="http://schemas.openxmlformats.org/drawingml/2006/main">
              <a:ext uri="{FF2B5EF4-FFF2-40B4-BE49-F238E27FC236}">
                <a16:creationId xmlns:a16="http://schemas.microsoft.com/office/drawing/2014/main" id="{135EE2D7-4452-46FF-85BB-B017FDC877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7738898" y="2388268"/>
            <a:ext cx="156341" cy="54568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79" name="">
            <a:extLst xmlns:a="http://schemas.openxmlformats.org/drawingml/2006/main">
              <a:ext uri="{FF2B5EF4-FFF2-40B4-BE49-F238E27FC236}">
                <a16:creationId xmlns:a16="http://schemas.microsoft.com/office/drawing/2014/main" id="{039B699E-EDA9-4A6E-BF37-31162C004A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7895240" y="2933951"/>
            <a:ext cx="156341" cy="1792956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80" name="">
            <a:extLst xmlns:a="http://schemas.openxmlformats.org/drawingml/2006/main">
              <a:ext uri="{FF2B5EF4-FFF2-40B4-BE49-F238E27FC236}">
                <a16:creationId xmlns:a16="http://schemas.microsoft.com/office/drawing/2014/main" id="{0B4120C0-FDD4-4311-82E2-9CA1F45CD5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8051581" y="2622132"/>
            <a:ext cx="156341" cy="210477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81" name="">
            <a:extLst xmlns:a="http://schemas.openxmlformats.org/drawingml/2006/main">
              <a:ext uri="{FF2B5EF4-FFF2-40B4-BE49-F238E27FC236}">
                <a16:creationId xmlns:a16="http://schemas.microsoft.com/office/drawing/2014/main" id="{D29A6148-CE85-4840-8170-A6868B5FF6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8207922" y="2622132"/>
            <a:ext cx="156341" cy="171500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82" name="">
            <a:extLst xmlns:a="http://schemas.openxmlformats.org/drawingml/2006/main">
              <a:ext uri="{FF2B5EF4-FFF2-40B4-BE49-F238E27FC236}">
                <a16:creationId xmlns:a16="http://schemas.microsoft.com/office/drawing/2014/main" id="{5E8CF25C-E4D6-4FF1-884E-09CCAF43DF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8364264" y="3791451"/>
            <a:ext cx="156341" cy="54568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83" name="">
            <a:extLst xmlns:a="http://schemas.openxmlformats.org/drawingml/2006/main">
              <a:ext uri="{FF2B5EF4-FFF2-40B4-BE49-F238E27FC236}">
                <a16:creationId xmlns:a16="http://schemas.microsoft.com/office/drawing/2014/main" id="{8733A26E-E6C4-48EE-A308-CE463A3876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8520605" y="3791451"/>
            <a:ext cx="156341" cy="85750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84" name="">
            <a:extLst xmlns:a="http://schemas.openxmlformats.org/drawingml/2006/main">
              <a:ext uri="{FF2B5EF4-FFF2-40B4-BE49-F238E27FC236}">
                <a16:creationId xmlns:a16="http://schemas.microsoft.com/office/drawing/2014/main" id="{342032A3-4C35-41F2-AA62-1DA75E8C8E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9145971" y="3479633"/>
            <a:ext cx="156341" cy="85750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85" name="">
            <a:extLst xmlns:a="http://schemas.openxmlformats.org/drawingml/2006/main">
              <a:ext uri="{FF2B5EF4-FFF2-40B4-BE49-F238E27FC236}">
                <a16:creationId xmlns:a16="http://schemas.microsoft.com/office/drawing/2014/main" id="{25664CB4-E0B7-4A41-A00E-0D7007F038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9302312" y="3479633"/>
            <a:ext cx="156341" cy="23386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86" name="">
            <a:extLst xmlns:a="http://schemas.openxmlformats.org/drawingml/2006/main">
              <a:ext uri="{FF2B5EF4-FFF2-40B4-BE49-F238E27FC236}">
                <a16:creationId xmlns:a16="http://schemas.microsoft.com/office/drawing/2014/main" id="{AB7E0E3A-B5A2-429F-AAA2-0EFB69CA0E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9458653" y="3479633"/>
            <a:ext cx="156341" cy="23386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87" name="">
            <a:extLst xmlns:a="http://schemas.openxmlformats.org/drawingml/2006/main">
              <a:ext uri="{FF2B5EF4-FFF2-40B4-BE49-F238E27FC236}">
                <a16:creationId xmlns:a16="http://schemas.microsoft.com/office/drawing/2014/main" id="{546B5C9A-A33F-429B-8CFA-FF9C16D715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9614995" y="3479633"/>
            <a:ext cx="156341" cy="62363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88" name="">
            <a:extLst xmlns:a="http://schemas.openxmlformats.org/drawingml/2006/main">
              <a:ext uri="{FF2B5EF4-FFF2-40B4-BE49-F238E27FC236}">
                <a16:creationId xmlns:a16="http://schemas.microsoft.com/office/drawing/2014/main" id="{82A66F14-6FC1-4D39-95C7-5888CD81F5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9771336" y="3713497"/>
            <a:ext cx="156341" cy="38977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89" name="">
            <a:extLst xmlns:a="http://schemas.openxmlformats.org/drawingml/2006/main">
              <a:ext uri="{FF2B5EF4-FFF2-40B4-BE49-F238E27FC236}">
                <a16:creationId xmlns:a16="http://schemas.microsoft.com/office/drawing/2014/main" id="{2A4F4306-4315-42CC-BE03-8935D42B4A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9927678" y="3713497"/>
            <a:ext cx="156341" cy="23386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0" name="">
            <a:extLst xmlns:a="http://schemas.openxmlformats.org/drawingml/2006/main">
              <a:ext uri="{FF2B5EF4-FFF2-40B4-BE49-F238E27FC236}">
                <a16:creationId xmlns:a16="http://schemas.microsoft.com/office/drawing/2014/main" id="{09BA3414-E871-484A-981F-71C7910704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0084019" y="3635542"/>
            <a:ext cx="156341" cy="31181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1" name="">
            <a:extLst xmlns:a="http://schemas.openxmlformats.org/drawingml/2006/main">
              <a:ext uri="{FF2B5EF4-FFF2-40B4-BE49-F238E27FC236}">
                <a16:creationId xmlns:a16="http://schemas.microsoft.com/office/drawing/2014/main" id="{C25A32D1-5010-40CE-AA47-8C4C55B585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0240360" y="3479633"/>
            <a:ext cx="156341" cy="155909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2" name="">
            <a:extLst xmlns:a="http://schemas.openxmlformats.org/drawingml/2006/main">
              <a:ext uri="{FF2B5EF4-FFF2-40B4-BE49-F238E27FC236}">
                <a16:creationId xmlns:a16="http://schemas.microsoft.com/office/drawing/2014/main" id="{4501E3D1-1AA2-45B0-9A66-34D7BB7351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0396702" y="3479633"/>
            <a:ext cx="156341" cy="38977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3" name="">
            <a:extLst xmlns:a="http://schemas.openxmlformats.org/drawingml/2006/main">
              <a:ext uri="{FF2B5EF4-FFF2-40B4-BE49-F238E27FC236}">
                <a16:creationId xmlns:a16="http://schemas.microsoft.com/office/drawing/2014/main" id="{D815310C-39A4-4F5C-A137-29195A0A86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0553043" y="3791451"/>
            <a:ext cx="156341" cy="7795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4" name="">
            <a:extLst xmlns:a="http://schemas.openxmlformats.org/drawingml/2006/main">
              <a:ext uri="{FF2B5EF4-FFF2-40B4-BE49-F238E27FC236}">
                <a16:creationId xmlns:a16="http://schemas.microsoft.com/office/drawing/2014/main" id="{840DE7A1-E625-477F-8292-9D7771FB27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0709384" y="3791451"/>
            <a:ext cx="156341" cy="7795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5" name="">
            <a:extLst xmlns:a="http://schemas.openxmlformats.org/drawingml/2006/main">
              <a:ext uri="{FF2B5EF4-FFF2-40B4-BE49-F238E27FC236}">
                <a16:creationId xmlns:a16="http://schemas.microsoft.com/office/drawing/2014/main" id="{64ACE3B1-52C7-4F8D-B383-2CC83F0E50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0865726" y="3869406"/>
            <a:ext cx="156341" cy="95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6" name="">
            <a:extLst xmlns:a="http://schemas.openxmlformats.org/drawingml/2006/main">
              <a:ext uri="{FF2B5EF4-FFF2-40B4-BE49-F238E27FC236}">
                <a16:creationId xmlns:a16="http://schemas.microsoft.com/office/drawing/2014/main" id="{6D614B2E-57F8-45D4-81E5-E02AEB9969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1022067" y="3713497"/>
            <a:ext cx="156341" cy="155909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7" name="">
            <a:extLst xmlns:a="http://schemas.openxmlformats.org/drawingml/2006/main">
              <a:ext uri="{FF2B5EF4-FFF2-40B4-BE49-F238E27FC236}">
                <a16:creationId xmlns:a16="http://schemas.microsoft.com/office/drawing/2014/main" id="{A01C6252-99B6-4A8A-B491-D0C415F0D0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1178409" y="3713497"/>
            <a:ext cx="156341" cy="31181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98" name="">
            <a:extLst xmlns:a="http://schemas.openxmlformats.org/drawingml/2006/main">
              <a:ext uri="{FF2B5EF4-FFF2-40B4-BE49-F238E27FC236}">
                <a16:creationId xmlns:a16="http://schemas.microsoft.com/office/drawing/2014/main" id="{6C93A9D7-152D-48D2-9B72-5A32D7AE01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9525">
            <a:solidFill>
              <a:srgbClr val="EAF0F6"/>
            </a:solidFill>
            <a:prstDash val="solid"/>
          </a:ln>
        </p:spPr>
      </p:sp>
      <p:sp>
        <p:nvSpPr>
          <p:cNvPr id="99" name="">
            <a:extLst xmlns:a="http://schemas.openxmlformats.org/drawingml/2006/main">
              <a:ext uri="{FF2B5EF4-FFF2-40B4-BE49-F238E27FC236}">
                <a16:creationId xmlns:a16="http://schemas.microsoft.com/office/drawing/2014/main" id="{525EED99-6903-4CA8-B04B-5CFA5E75B0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100" name="">
            <a:extLst xmlns:a="http://schemas.openxmlformats.org/drawingml/2006/main">
              <a:ext uri="{FF2B5EF4-FFF2-40B4-BE49-F238E27FC236}">
                <a16:creationId xmlns:a16="http://schemas.microsoft.com/office/drawing/2014/main" id="{2F6A35EF-E24B-4106-A723-07A5F667A2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286CA8"/>
                </a:solidFill>
              </a:defRPr>
            </a:pPr>
            <a:r>
              <a:rPr sz="825" b="1">
                <a:solidFill>
                  <a:srgbClr val="286CA8"/>
                </a:solidFill>
              </a:rPr>
              <a:t>研判</a:t>
            </a:r>
          </a:p>
        </p:txBody>
      </p:sp>
      <p:sp>
        <p:nvSpPr>
          <p:cNvPr id="101" name="">
            <a:extLst xmlns:a="http://schemas.openxmlformats.org/drawingml/2006/main">
              <a:ext uri="{FF2B5EF4-FFF2-40B4-BE49-F238E27FC236}">
                <a16:creationId xmlns:a16="http://schemas.microsoft.com/office/drawing/2014/main" id="{B4E122F3-9DB4-4DD5-AD12-48EE304B6E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Q2实际GDP同比4.3%，较Q1的5.0%放缓；季调环比0.9%，经济仍扩张，但动能明显弱于一季度。</a:t>
            </a:r>
          </a:p>
        </p:txBody>
      </p:sp>
      <p:sp>
        <p:nvSpPr>
          <p:cNvPr id="102" name="">
            <a:extLst xmlns:a="http://schemas.openxmlformats.org/drawingml/2006/main">
              <a:ext uri="{FF2B5EF4-FFF2-40B4-BE49-F238E27FC236}">
                <a16:creationId xmlns:a16="http://schemas.microsoft.com/office/drawing/2014/main" id="{742C8450-860F-42C1-9FF0-FC78FF7072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03" name="">
            <a:extLst xmlns:a="http://schemas.openxmlformats.org/drawingml/2006/main">
              <a:ext uri="{FF2B5EF4-FFF2-40B4-BE49-F238E27FC236}">
                <a16:creationId xmlns:a16="http://schemas.microsoft.com/office/drawing/2014/main" id="{9B5A598F-BAF2-4794-BFC8-C39C79FAE3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资料来源：国家统计局、Wind；图表实际截止 2026-06-30</a:t>
            </a:r>
          </a:p>
        </p:txBody>
      </p:sp>
      <p:sp>
        <p:nvSpPr>
          <p:cNvPr id="104" name="">
            <a:extLst xmlns:a="http://schemas.openxmlformats.org/drawingml/2006/main">
              <a:ext uri="{FF2B5EF4-FFF2-40B4-BE49-F238E27FC236}">
                <a16:creationId xmlns:a16="http://schemas.microsoft.com/office/drawing/2014/main" id="{35462CFA-F8CB-4C88-9872-0D97B4E765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625297237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F7F8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93" name="">
            <a:extLst xmlns:a="http://schemas.openxmlformats.org/drawingml/2006/main">
              <a:ext uri="{FF2B5EF4-FFF2-40B4-BE49-F238E27FC236}">
                <a16:creationId xmlns:a16="http://schemas.microsoft.com/office/drawing/2014/main" id="{29CBF94C-B6E9-4D5D-947F-BE3E73E5B5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09550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 b="1">
                <a:solidFill>
                  <a:srgbClr val="286CA8"/>
                </a:solidFill>
              </a:defRPr>
            </a:pPr>
            <a:r>
              <a:rPr sz="750" b="1">
                <a:solidFill>
                  <a:srgbClr val="286CA8"/>
                </a:solidFill>
              </a:rPr>
              <a:t>GROWTH · GDP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DD58B34-DBA6-4D7B-B72C-E073E1F793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314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2487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2026Q2 / 09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10CFD4A-538E-45DC-ADFF-F81F795C5F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57200"/>
            <a:ext cx="110109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17233A"/>
                </a:solidFill>
              </a:defRPr>
            </a:pPr>
            <a:r>
              <a:rPr sz="2175" b="1">
                <a:solidFill>
                  <a:srgbClr val="17233A"/>
                </a:solidFill>
              </a:rPr>
              <a:t>名义增长重新高于实际增长，价格拖累阶段性转正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CAAB9E7-66FE-4B19-A68F-15BFE1412C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28700"/>
            <a:ext cx="9620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5949"/>
          </a:bodyPr>
          <a:lstStyle xmlns:a="http://schemas.openxmlformats.org/drawingml/2006/main"/>
          <a:p xmlns:a="http://schemas.openxmlformats.org/drawingml/2006/main">
            <a:pPr>
              <a:defRPr sz="938">
                <a:solidFill>
                  <a:srgbClr val="687486"/>
                </a:solidFill>
              </a:defRPr>
            </a:pPr>
            <a:r>
              <a:rPr sz="938">
                <a:solidFill>
                  <a:srgbClr val="687486"/>
                </a:solidFill>
              </a:rPr>
              <a:t>以可比口径呈现，图表仅显示抽样节点；完整序列保留于数据底稿｜原底稿 P3、4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03835B8-782C-4A69-AE19-15287074AF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362075"/>
            <a:ext cx="11010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E6B38E2-1B4C-4E54-9841-FAD008FA41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41E1AC5-5487-4591-8CD2-31906FDE3A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GDP实际和名义同比，%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DEC3816-95CC-4A76-A9EB-28F9391B62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自2019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2865CC4-7EAF-41FF-8AC3-3DD7D69E22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324475"/>
            <a:ext cx="512445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C68B2C"/>
                </a:solidFill>
              </a:defRPr>
            </a:pPr>
            <a:r>
              <a:rPr sz="735">
                <a:solidFill>
                  <a:srgbClr val="C68B2C"/>
                </a:solidFill>
              </a:rPr>
              <a:t>注：实际剔除20Q1/22Q2/23Q2；名义剔除20Q1/21Q1—Q2，原值见P52。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853088F-754F-4AA2-9966-3A10074481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810125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453FB23-83F6-4291-B3A0-DB9A752B54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733925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1.9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48102F6-F450-4B4B-8F56-2678BE5F2D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231569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459AF74-B701-4C91-BDEB-92F141108F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155369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3.9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DB2FEE2-78B7-4794-888E-68A2145F52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3653014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AFD4127-9819-4595-88DE-EB6DD012A2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576814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5.9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6B00C70-058A-4FB5-A728-0CF737B187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3074458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11278D2-1EEA-418B-B247-2E1D8FD539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98258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7.9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D10B9BA-668C-4981-87E6-E6B4DB8EA2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495903"/>
            <a:ext cx="4533900" cy="66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A577063-DD32-4D01-9383-847FBA030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419703"/>
            <a:ext cx="409575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53333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9.9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7E83028-E746-49BC-A551-94991FF510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076450"/>
            <a:ext cx="7620" cy="2733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2C64AF6-BF34-4CAC-9859-8E6ACAAAE5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810125"/>
            <a:ext cx="4533900" cy="762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BA6B3"/>
          </a:solidFill>
          <a:ln xmlns:a="http://schemas.openxmlformats.org/drawingml/2006/main" w="9525">
            <a:solidFill>
              <a:srgbClr val="9BA6B3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8EA89E5-F4B0-4DB6-820F-2FFD09A3FE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175" y="4848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2019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0DE9637-A2E8-434C-9FE9-F1391827AF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44541" y="4848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2020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9065863-503C-43C8-A20C-0E035DE2FE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69906" y="4848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2021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5D8CE72-9457-41F9-B268-55CA5C6F9C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95272" y="4848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2022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AD98341-9032-4781-BA64-51281DB0CE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0637" y="4848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2023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43ED42D-9245-4D01-9B96-3A10D95CC3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46003" y="4848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2024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B494214-7FA6-4051-AF08-63F66CCBA3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71368" y="4848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2025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EED3461E-B4FF-46E8-8610-EDDDD8D976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96734" y="4848225"/>
            <a:ext cx="323850" cy="142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48913"/>
          </a:bodyPr>
          <a:lstStyle xmlns:a="http://schemas.openxmlformats.org/drawingml/2006/main"/>
          <a:p xmlns:a="http://schemas.openxmlformats.org/drawingml/2006/main">
            <a:pPr>
              <a:defRPr sz="690">
                <a:solidFill>
                  <a:srgbClr val="687486"/>
                </a:solidFill>
              </a:defRPr>
            </a:pPr>
            <a:r>
              <a:rPr sz="690">
                <a:solidFill>
                  <a:srgbClr val="687486"/>
                </a:solidFill>
              </a:rPr>
              <a:t>2026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BEDDDFD-EA46-427F-B6BD-2F15B9E8E7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181100" y="3508375"/>
            <a:ext cx="156341" cy="8678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1F0C456-2184-4120-B0C9-0FA6025A1F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337441" y="3595158"/>
            <a:ext cx="156341" cy="2892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4047313C-6C32-4541-9309-9F156A30A0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493783" y="3624086"/>
            <a:ext cx="156341" cy="2892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6FABFF2-FF0E-4388-95DC-F1A82AB4D9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962807" y="3942292"/>
            <a:ext cx="156341" cy="49177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3C8F1DEF-417A-4693-AB53-37B3303E4C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2119148" y="3479447"/>
            <a:ext cx="156341" cy="46284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F120BDAF-E61F-40B8-9462-00740D28ED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2275490" y="3479447"/>
            <a:ext cx="156341" cy="34713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AF1F715B-2829-4B81-884F-E42745842D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2431831" y="3739797"/>
            <a:ext cx="156341" cy="8678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F0DE8D32-2039-4BE5-8FE7-6030B7203A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2588172" y="3739797"/>
            <a:ext cx="156341" cy="11571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04F42FD4-81B9-4C0E-AD09-AA16CC6F55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2744514" y="3768725"/>
            <a:ext cx="156341" cy="8678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9F6E3876-377E-4CA2-BE0F-1593C64AD3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2900855" y="3768725"/>
            <a:ext cx="156341" cy="20249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D3BD0780-DFBE-4E59-9CB7-3C6F039D1A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3369879" y="4202642"/>
            <a:ext cx="156341" cy="28927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B3C9B3A0-9008-44E9-82E6-FBAB6382B7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526221" y="4000147"/>
            <a:ext cx="156341" cy="49177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087FEA47-FD24-49B4-9719-62427AA764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995245" y="3826581"/>
            <a:ext cx="156341" cy="8678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AA56FD3D-A64E-4C7C-A6B2-B2F89E852B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151586" y="3826581"/>
            <a:ext cx="156341" cy="95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DAEDDF09-8350-475A-9EFC-06D346DB06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307928" y="3826581"/>
            <a:ext cx="156341" cy="17356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6CC40810-3100-4CFE-AC84-E7ED593E18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464269" y="4000147"/>
            <a:ext cx="156341" cy="2892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F7FD9E00-C16E-46D0-BA3B-A81C7EE3C6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4620610" y="3797653"/>
            <a:ext cx="156341" cy="23142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A4B8C09B-92AD-47E9-A182-F68B254CC3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776952" y="3797653"/>
            <a:ext cx="156341" cy="95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079ACAA1-9512-4F70-ADB0-83DA26629A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933293" y="3797653"/>
            <a:ext cx="156341" cy="57856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E3AF7052-317F-41BB-A1DD-3DA7A7496A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089634" y="3855508"/>
            <a:ext cx="156341" cy="11571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A1A2C62B-9C08-4233-B93A-4C022F0951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245976" y="3971219"/>
            <a:ext cx="156341" cy="8678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8601346C-CD95-41E8-BC52-C47E95340C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5402317" y="3913364"/>
            <a:ext cx="156341" cy="144639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AB3035E9-09BE-4BA2-A684-7E3E7A54B5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558659" y="3913364"/>
            <a:ext cx="156341" cy="20249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3813">
            <a:solidFill>
              <a:srgbClr val="286CA8"/>
            </a:solidFill>
            <a:prstDash val="solid"/>
          </a:ln>
        </p:spPr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4C987D00-D66C-4555-908B-D2A9B56825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181100" y="3057102"/>
            <a:ext cx="156341" cy="92569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1EF0F342-739F-47AA-A8D7-ED35A5358F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337441" y="3057102"/>
            <a:ext cx="156341" cy="21695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EF21E0EE-647D-4D00-A571-3314F4AEFB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1493783" y="3274060"/>
            <a:ext cx="156341" cy="2603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55D16D5F-8621-455D-A5C6-31216CDCA1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1962807" y="3791867"/>
            <a:ext cx="156341" cy="714516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EEF4815A-D7A7-49E5-9B69-A87C47D2C3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2119148" y="3346379"/>
            <a:ext cx="156341" cy="44548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3656A71B-7082-484B-A627-2DAFEA5FBB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2744514" y="2354157"/>
            <a:ext cx="156341" cy="3471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586C625C-0440-43B9-9CF3-2BA9FB3147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2900855" y="2388870"/>
            <a:ext cx="156341" cy="46284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9BE77A4A-6503-444B-BAB9-7B33CE8574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3057197" y="2851714"/>
            <a:ext cx="156341" cy="138853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71171BC6-C348-4261-9AAD-D208FFAA0C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213538" y="3667478"/>
            <a:ext cx="156341" cy="57277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B11E9394-639B-4BC2-9A18-D29028808F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3369879" y="3667478"/>
            <a:ext cx="156341" cy="86494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7B8CBB12-5353-47B3-AB91-FB7B8930B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526221" y="3774511"/>
            <a:ext cx="156341" cy="75790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64" name="">
            <a:extLst xmlns:a="http://schemas.openxmlformats.org/drawingml/2006/main">
              <a:ext uri="{FF2B5EF4-FFF2-40B4-BE49-F238E27FC236}">
                <a16:creationId xmlns:a16="http://schemas.microsoft.com/office/drawing/2014/main" id="{BEBCE75B-BF2A-4ACE-B84F-6B281CD3C1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682562" y="3702191"/>
            <a:ext cx="156341" cy="72319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65" name="">
            <a:extLst xmlns:a="http://schemas.openxmlformats.org/drawingml/2006/main">
              <a:ext uri="{FF2B5EF4-FFF2-40B4-BE49-F238E27FC236}">
                <a16:creationId xmlns:a16="http://schemas.microsoft.com/office/drawing/2014/main" id="{588AC842-9C5F-40E5-A3E5-B5BD79881C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3838903" y="3702191"/>
            <a:ext cx="156341" cy="46284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66" name="">
            <a:extLst xmlns:a="http://schemas.openxmlformats.org/drawingml/2006/main">
              <a:ext uri="{FF2B5EF4-FFF2-40B4-BE49-F238E27FC236}">
                <a16:creationId xmlns:a16="http://schemas.microsoft.com/office/drawing/2014/main" id="{0451B684-57BB-404D-9119-9D38184A96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3995245" y="4101394"/>
            <a:ext cx="156341" cy="6364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67" name="">
            <a:extLst xmlns:a="http://schemas.openxmlformats.org/drawingml/2006/main">
              <a:ext uri="{FF2B5EF4-FFF2-40B4-BE49-F238E27FC236}">
                <a16:creationId xmlns:a16="http://schemas.microsoft.com/office/drawing/2014/main" id="{A0EBBFAD-501A-4B9B-8D36-E38494E0E0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151586" y="4101394"/>
            <a:ext cx="156341" cy="5496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68" name="">
            <a:extLst xmlns:a="http://schemas.openxmlformats.org/drawingml/2006/main">
              <a:ext uri="{FF2B5EF4-FFF2-40B4-BE49-F238E27FC236}">
                <a16:creationId xmlns:a16="http://schemas.microsoft.com/office/drawing/2014/main" id="{2DA7A8B8-BC9F-4A1E-9576-5939FCEE9C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307928" y="4156357"/>
            <a:ext cx="156341" cy="7521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69" name="">
            <a:extLst xmlns:a="http://schemas.openxmlformats.org/drawingml/2006/main">
              <a:ext uri="{FF2B5EF4-FFF2-40B4-BE49-F238E27FC236}">
                <a16:creationId xmlns:a16="http://schemas.microsoft.com/office/drawing/2014/main" id="{9629A404-CA05-44B1-B218-119E327458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4464269" y="4214213"/>
            <a:ext cx="156341" cy="1735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70" name="">
            <a:extLst xmlns:a="http://schemas.openxmlformats.org/drawingml/2006/main">
              <a:ext uri="{FF2B5EF4-FFF2-40B4-BE49-F238E27FC236}">
                <a16:creationId xmlns:a16="http://schemas.microsoft.com/office/drawing/2014/main" id="{F65406C7-A394-4ED0-9DDD-898B5821F1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4620610" y="4040646"/>
            <a:ext cx="156341" cy="17356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71" name="">
            <a:extLst xmlns:a="http://schemas.openxmlformats.org/drawingml/2006/main">
              <a:ext uri="{FF2B5EF4-FFF2-40B4-BE49-F238E27FC236}">
                <a16:creationId xmlns:a16="http://schemas.microsoft.com/office/drawing/2014/main" id="{2A62DFCF-6BDC-41DE-8EA8-E71F413902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4776952" y="4034861"/>
            <a:ext cx="156341" cy="5786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72" name="">
            <a:extLst xmlns:a="http://schemas.openxmlformats.org/drawingml/2006/main">
              <a:ext uri="{FF2B5EF4-FFF2-40B4-BE49-F238E27FC236}">
                <a16:creationId xmlns:a16="http://schemas.microsoft.com/office/drawing/2014/main" id="{5D4DE90B-4CB2-4414-8E1D-CEB4A1FD69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4933293" y="4034861"/>
            <a:ext cx="156341" cy="196709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73" name="">
            <a:extLst xmlns:a="http://schemas.openxmlformats.org/drawingml/2006/main">
              <a:ext uri="{FF2B5EF4-FFF2-40B4-BE49-F238E27FC236}">
                <a16:creationId xmlns:a16="http://schemas.microsoft.com/office/drawing/2014/main" id="{8491B89B-B7C4-4F64-BDA5-F71BC81BE2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0">
            <a:off x="5089634" y="4231569"/>
            <a:ext cx="156341" cy="5496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74" name="">
            <a:extLst xmlns:a="http://schemas.openxmlformats.org/drawingml/2006/main">
              <a:ext uri="{FF2B5EF4-FFF2-40B4-BE49-F238E27FC236}">
                <a16:creationId xmlns:a16="http://schemas.microsoft.com/office/drawing/2014/main" id="{DB758AEF-0DE6-4AFE-9ED5-EEAEE1E063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5245976" y="4246033"/>
            <a:ext cx="156341" cy="40499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75" name="">
            <a:extLst xmlns:a="http://schemas.openxmlformats.org/drawingml/2006/main">
              <a:ext uri="{FF2B5EF4-FFF2-40B4-BE49-F238E27FC236}">
                <a16:creationId xmlns:a16="http://schemas.microsoft.com/office/drawing/2014/main" id="{71B2B21A-BBE3-475D-BFF5-F041B66B9E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5402317" y="3930721"/>
            <a:ext cx="156341" cy="31531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76" name="">
            <a:extLst xmlns:a="http://schemas.openxmlformats.org/drawingml/2006/main">
              <a:ext uri="{FF2B5EF4-FFF2-40B4-BE49-F238E27FC236}">
                <a16:creationId xmlns:a16="http://schemas.microsoft.com/office/drawing/2014/main" id="{F5396BDF-A6AC-4074-B4B1-2E1BD4C686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flipV="1">
            <a:off x="5558659" y="3655907"/>
            <a:ext cx="156341" cy="27481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C9483B"/>
            </a:solidFill>
            <a:prstDash val="solid"/>
          </a:ln>
        </p:spPr>
      </p:sp>
      <p:sp>
        <p:nvSpPr>
          <p:cNvPr id="77" name="">
            <a:extLst xmlns:a="http://schemas.openxmlformats.org/drawingml/2006/main">
              <a:ext uri="{FF2B5EF4-FFF2-40B4-BE49-F238E27FC236}">
                <a16:creationId xmlns:a16="http://schemas.microsoft.com/office/drawing/2014/main" id="{CBD75A42-4781-476D-BF42-2DE305B5CE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" y="5172075"/>
            <a:ext cx="190500" cy="2095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6CA8"/>
          </a:solidFill>
          <a:ln xmlns:a="http://schemas.openxmlformats.org/drawingml/2006/main" w="9525">
            <a:solidFill>
              <a:srgbClr val="286CA8"/>
            </a:solidFill>
            <a:prstDash val="solid"/>
          </a:ln>
        </p:spPr>
      </p:sp>
      <p:sp>
        <p:nvSpPr>
          <p:cNvPr id="78" name="">
            <a:extLst xmlns:a="http://schemas.openxmlformats.org/drawingml/2006/main">
              <a:ext uri="{FF2B5EF4-FFF2-40B4-BE49-F238E27FC236}">
                <a16:creationId xmlns:a16="http://schemas.microsoft.com/office/drawing/2014/main" id="{67A37024-2582-4FC6-A894-F7265AA8B8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5105400"/>
            <a:ext cx="2295525" cy="1619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4867"/>
          </a:bodyPr>
          <a:lstStyle xmlns:a="http://schemas.openxmlformats.org/drawingml/2006/main"/>
          <a:p xmlns:a="http://schemas.openxmlformats.org/drawingml/2006/main">
            <a:pPr>
              <a:defRPr sz="713">
                <a:solidFill>
                  <a:srgbClr val="687486"/>
                </a:solidFill>
              </a:defRPr>
            </a:pPr>
            <a:r>
              <a:rPr sz="713">
                <a:solidFill>
                  <a:srgbClr val="687486"/>
                </a:solidFill>
              </a:rPr>
              <a:t>GDP实际同比</a:t>
            </a:r>
          </a:p>
        </p:txBody>
      </p:sp>
      <p:sp>
        <p:nvSpPr>
          <p:cNvPr id="79" name="">
            <a:extLst xmlns:a="http://schemas.openxmlformats.org/drawingml/2006/main">
              <a:ext uri="{FF2B5EF4-FFF2-40B4-BE49-F238E27FC236}">
                <a16:creationId xmlns:a16="http://schemas.microsoft.com/office/drawing/2014/main" id="{54715A9B-010A-4A4B-AA7A-573709E1B5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5172075"/>
            <a:ext cx="190500" cy="2095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483B"/>
          </a:solidFill>
          <a:ln xmlns:a="http://schemas.openxmlformats.org/drawingml/2006/main" w="9525">
            <a:solidFill>
              <a:srgbClr val="C9483B"/>
            </a:solidFill>
            <a:prstDash val="solid"/>
          </a:ln>
        </p:spPr>
      </p:sp>
      <p:sp>
        <p:nvSpPr>
          <p:cNvPr id="80" name="">
            <a:extLst xmlns:a="http://schemas.openxmlformats.org/drawingml/2006/main">
              <a:ext uri="{FF2B5EF4-FFF2-40B4-BE49-F238E27FC236}">
                <a16:creationId xmlns:a16="http://schemas.microsoft.com/office/drawing/2014/main" id="{06127184-B0B8-4926-A44F-17D79FA0BC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71875" y="5105400"/>
            <a:ext cx="2295525" cy="1619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64867"/>
          </a:bodyPr>
          <a:lstStyle xmlns:a="http://schemas.openxmlformats.org/drawingml/2006/main"/>
          <a:p xmlns:a="http://schemas.openxmlformats.org/drawingml/2006/main">
            <a:pPr>
              <a:defRPr sz="713">
                <a:solidFill>
                  <a:srgbClr val="687486"/>
                </a:solidFill>
              </a:defRPr>
            </a:pPr>
            <a:r>
              <a:rPr sz="713">
                <a:solidFill>
                  <a:srgbClr val="687486"/>
                </a:solidFill>
              </a:rPr>
              <a:t>GDP名义同比</a:t>
            </a:r>
          </a:p>
        </p:txBody>
      </p:sp>
      <p:sp>
        <p:nvSpPr>
          <p:cNvPr id="81" name="">
            <a:extLst xmlns:a="http://schemas.openxmlformats.org/drawingml/2006/main">
              <a:ext uri="{FF2B5EF4-FFF2-40B4-BE49-F238E27FC236}">
                <a16:creationId xmlns:a16="http://schemas.microsoft.com/office/drawing/2014/main" id="{FCBEECE5-63C3-4687-B12B-6BF885F34C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581150"/>
            <a:ext cx="5391150" cy="4095750"/>
          </a:xfrm>
          <a:prstGeom xmlns:a="http://schemas.openxmlformats.org/drawingml/2006/main" prst="roundRect">
            <a:avLst>
              <a:gd name="adj" fmla="val 27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1DB"/>
            </a:solidFill>
            <a:prstDash val="solid"/>
          </a:ln>
        </p:spPr>
      </p:sp>
      <p:sp>
        <p:nvSpPr>
          <p:cNvPr id="82" name="">
            <a:extLst xmlns:a="http://schemas.openxmlformats.org/drawingml/2006/main">
              <a:ext uri="{FF2B5EF4-FFF2-40B4-BE49-F238E27FC236}">
                <a16:creationId xmlns:a16="http://schemas.microsoft.com/office/drawing/2014/main" id="{EA7BE121-DBC0-4438-9CC8-EA62E8A1EC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1704975"/>
            <a:ext cx="38290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1232"/>
          </a:bodyPr>
          <a:lstStyle xmlns:a="http://schemas.openxmlformats.org/drawingml/2006/main"/>
          <a:p xmlns:a="http://schemas.openxmlformats.org/drawingml/2006/main">
            <a:pPr>
              <a:defRPr sz="1088" b="1">
                <a:solidFill>
                  <a:srgbClr val="17233A"/>
                </a:solidFill>
              </a:defRPr>
            </a:pPr>
            <a:r>
              <a:rPr sz="1088" b="1">
                <a:solidFill>
                  <a:srgbClr val="17233A"/>
                </a:solidFill>
              </a:rPr>
              <a:t>GDP平减指数同比，%</a:t>
            </a:r>
          </a:p>
        </p:txBody>
      </p:sp>
      <p:sp>
        <p:nvSpPr>
          <p:cNvPr id="83" name="">
            <a:extLst xmlns:a="http://schemas.openxmlformats.org/drawingml/2006/main">
              <a:ext uri="{FF2B5EF4-FFF2-40B4-BE49-F238E27FC236}">
                <a16:creationId xmlns:a16="http://schemas.microsoft.com/office/drawing/2014/main" id="{58A44F81-5F22-417E-897D-648C09EF33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1714500"/>
            <a:ext cx="1028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86667"/>
          </a:bodyPr>
          <a:lstStyle xmlns:a="http://schemas.openxmlformats.org/drawingml/2006/main"/>
          <a:p xmlns:a="http://schemas.openxmlformats.org/drawingml/2006/main">
            <a:pPr>
              <a:defRPr sz="750">
                <a:solidFill>
                  <a:srgbClr val="687486"/>
                </a:solidFill>
              </a:defRPr>
            </a:pPr>
            <a:r>
              <a:rPr sz="750">
                <a:solidFill>
                  <a:srgbClr val="687486"/>
                </a:solidFill>
              </a:rPr>
              <a:t>自2019</a:t>
            </a:r>
          </a:p>
        </p:txBody>
      </p:sp>
      <p:sp>
        <p:nvSpPr>
          <p:cNvPr id="84" name="">
            <a:extLst xmlns:a="http://schemas.openxmlformats.org/drawingml/2006/main">
              <a:ext uri="{FF2B5EF4-FFF2-40B4-BE49-F238E27FC236}">
                <a16:creationId xmlns:a16="http://schemas.microsoft.com/office/drawing/2014/main" id="{8D0D57B3-C002-493D-B9BB-6FE2A76623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5324475"/>
            <a:ext cx="512445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735">
                <a:solidFill>
                  <a:srgbClr val="687486"/>
                </a:solidFill>
              </a:defRPr>
            </a:pPr>
            <a:r>
              <a:rPr sz="735">
                <a:solidFill>
                  <a:srgbClr val="687486"/>
                </a:solidFill>
              </a:rPr>
              <a:t>注：季度数据自2019年起；价格周期属有效信号，未作异常剔除。</a:t>
            </a:r>
          </a:p>
        </p:txBody>
      </p:sp>
      <p:graphicFrame>
        <p:nvGraphicFramePr>
          <p:cNvPr id="177" name="Chart"/>
          <p:cNvGraphicFramePr/>
          <p:nvPr/>
        </p:nvGraphicFramePr>
        <p:xfrm>
          <a:off xmlns:a="http://schemas.openxmlformats.org/drawingml/2006/main" x="6324600" y="1981200"/>
          <a:ext xmlns:a="http://schemas.openxmlformats.org/drawingml/2006/main" cx="5162550" cy="331470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806f7e8cf9f747e7"/>
          </a:graphicData>
        </a:graphic>
      </p:graphicFrame>
      <p:sp>
        <p:nvSpPr>
          <p:cNvPr id="86" name="">
            <a:extLst xmlns:a="http://schemas.openxmlformats.org/drawingml/2006/main">
              <a:ext uri="{FF2B5EF4-FFF2-40B4-BE49-F238E27FC236}">
                <a16:creationId xmlns:a16="http://schemas.microsoft.com/office/drawing/2014/main" id="{66B5E21A-52C2-4FF6-ACEA-479E8D9BF2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11010900" cy="514350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8F1E3"/>
          </a:solidFill>
          <a:ln xmlns:a="http://schemas.openxmlformats.org/drawingml/2006/main" w="9525">
            <a:solidFill>
              <a:srgbClr val="F8F1E3"/>
            </a:solidFill>
            <a:prstDash val="solid"/>
          </a:ln>
        </p:spPr>
      </p:sp>
      <p:sp>
        <p:nvSpPr>
          <p:cNvPr id="87" name="">
            <a:extLst xmlns:a="http://schemas.openxmlformats.org/drawingml/2006/main">
              <a:ext uri="{FF2B5EF4-FFF2-40B4-BE49-F238E27FC236}">
                <a16:creationId xmlns:a16="http://schemas.microsoft.com/office/drawing/2014/main" id="{7B21F47A-2011-4DA2-80D4-ECD17BD2B6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848350"/>
            <a:ext cx="57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68B2C"/>
          </a:solidFill>
          <a:ln xmlns:a="http://schemas.openxmlformats.org/drawingml/2006/main" w="9525">
            <a:solidFill>
              <a:srgbClr val="C68B2C"/>
            </a:solidFill>
            <a:prstDash val="solid"/>
          </a:ln>
        </p:spPr>
      </p:sp>
      <p:sp>
        <p:nvSpPr>
          <p:cNvPr id="88" name="">
            <a:extLst xmlns:a="http://schemas.openxmlformats.org/drawingml/2006/main">
              <a:ext uri="{FF2B5EF4-FFF2-40B4-BE49-F238E27FC236}">
                <a16:creationId xmlns:a16="http://schemas.microsoft.com/office/drawing/2014/main" id="{D2397F72-1C00-46D4-B80B-E6F036DE55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991225"/>
            <a:ext cx="438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78788"/>
          </a:bodyPr>
          <a:lstStyle xmlns:a="http://schemas.openxmlformats.org/drawingml/2006/main"/>
          <a:p xmlns:a="http://schemas.openxmlformats.org/drawingml/2006/main">
            <a:pPr>
              <a:defRPr sz="825" b="1">
                <a:solidFill>
                  <a:srgbClr val="C68B2C"/>
                </a:solidFill>
              </a:defRPr>
            </a:pPr>
            <a:r>
              <a:rPr sz="825" b="1">
                <a:solidFill>
                  <a:srgbClr val="C68B2C"/>
                </a:solidFill>
              </a:rPr>
              <a:t>研判</a:t>
            </a:r>
          </a:p>
        </p:txBody>
      </p:sp>
      <p:sp>
        <p:nvSpPr>
          <p:cNvPr id="89" name="">
            <a:extLst xmlns:a="http://schemas.openxmlformats.org/drawingml/2006/main">
              <a:ext uri="{FF2B5EF4-FFF2-40B4-BE49-F238E27FC236}">
                <a16:creationId xmlns:a16="http://schemas.microsoft.com/office/drawing/2014/main" id="{C229936E-0524-4E9A-8C26-7E92C58A1A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43600"/>
            <a:ext cx="10096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1088">
                <a:solidFill>
                  <a:srgbClr val="17233A"/>
                </a:solidFill>
              </a:defRPr>
            </a:pPr>
            <a:r>
              <a:rPr sz="1088">
                <a:solidFill>
                  <a:srgbClr val="17233A"/>
                </a:solidFill>
              </a:rPr>
              <a:t>名义GDP约5.89%、平减指数约1.53%，名义增长环境较前期改善，但尚不足以证明内需已全面修复。</a:t>
            </a:r>
          </a:p>
        </p:txBody>
      </p:sp>
      <p:sp>
        <p:nvSpPr>
          <p:cNvPr id="90" name="">
            <a:extLst xmlns:a="http://schemas.openxmlformats.org/drawingml/2006/main">
              <a:ext uri="{FF2B5EF4-FFF2-40B4-BE49-F238E27FC236}">
                <a16:creationId xmlns:a16="http://schemas.microsoft.com/office/drawing/2014/main" id="{55B01CCB-E3F1-4CD5-B110-B8B4BD111F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1510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3EA"/>
          </a:solidFill>
          <a:ln xmlns:a="http://schemas.openxmlformats.org/drawingml/2006/main" w="9525">
            <a:solidFill>
              <a:srgbClr val="DDE3EA"/>
            </a:solidFill>
            <a:prstDash val="solid"/>
          </a:ln>
        </p:spPr>
      </p:sp>
      <p:sp>
        <p:nvSpPr>
          <p:cNvPr id="91" name="">
            <a:extLst xmlns:a="http://schemas.openxmlformats.org/drawingml/2006/main">
              <a:ext uri="{FF2B5EF4-FFF2-40B4-BE49-F238E27FC236}">
                <a16:creationId xmlns:a16="http://schemas.microsoft.com/office/drawing/2014/main" id="{ADFA4975-AFE8-4C32-AF19-A0891894E0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43675"/>
            <a:ext cx="1028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100000"/>
          </a:bodyPr>
          <a:lstStyle xmlns:a="http://schemas.openxmlformats.org/drawingml/2006/main"/>
          <a:p xmlns:a="http://schemas.openxmlformats.org/drawingml/2006/main">
            <a:pPr>
              <a:defRPr sz="698">
                <a:solidFill>
                  <a:srgbClr val="687486"/>
                </a:solidFill>
              </a:defRPr>
            </a:pPr>
            <a:r>
              <a:rPr sz="698">
                <a:solidFill>
                  <a:srgbClr val="687486"/>
                </a:solidFill>
              </a:rPr>
              <a:t>资料来源：国家统计局、Wind；图表实际截止 2026-06-30</a:t>
            </a:r>
          </a:p>
        </p:txBody>
      </p:sp>
      <p:sp>
        <p:nvSpPr>
          <p:cNvPr id="92" name="">
            <a:extLst xmlns:a="http://schemas.openxmlformats.org/drawingml/2006/main">
              <a:ext uri="{FF2B5EF4-FFF2-40B4-BE49-F238E27FC236}">
                <a16:creationId xmlns:a16="http://schemas.microsoft.com/office/drawing/2014/main" id="{67C7F34D-C8B9-4E19-8AD0-8547254CE2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543675"/>
            <a:ext cx="400050" cy="2000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t">
            <a:normAutofit fontScale="90419"/>
          </a:bodyPr>
          <a:lstStyle xmlns:a="http://schemas.openxmlformats.org/drawingml/2006/main"/>
          <a:p xmlns:a="http://schemas.openxmlformats.org/drawingml/2006/main">
            <a:pPr>
              <a:defRPr sz="788">
                <a:solidFill>
                  <a:srgbClr val="687486"/>
                </a:solidFill>
              </a:defRPr>
            </a:pPr>
            <a:r>
              <a:rPr sz="788">
                <a:solidFill>
                  <a:srgbClr val="687486"/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009605507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2026-07-22T08:46:12.6050000Z</dcterms:created>
  <dcterms:modified xsi:type="dcterms:W3CDTF">2026-07-22T08:46:12.6050000Z</dcterms:modified>
</coreProperties>
</file>